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277" r:id="rId4"/>
    <p:sldId id="271" r:id="rId5"/>
    <p:sldId id="286" r:id="rId6"/>
    <p:sldId id="279" r:id="rId7"/>
    <p:sldId id="280" r:id="rId8"/>
    <p:sldId id="266" r:id="rId9"/>
    <p:sldId id="281" r:id="rId10"/>
    <p:sldId id="272" r:id="rId11"/>
    <p:sldId id="265" r:id="rId12"/>
    <p:sldId id="288" r:id="rId13"/>
    <p:sldId id="290" r:id="rId14"/>
    <p:sldId id="289" r:id="rId15"/>
    <p:sldId id="287" r:id="rId16"/>
    <p:sldId id="263" r:id="rId17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D622D-A4C6-5284-33FA-EADCA5241B6E}" v="213" dt="2024-01-23T19:41:30.411"/>
    <p1510:client id="{3080868B-6B4D-0996-8E8E-182F0E4E2DB9}" v="37" dt="2024-01-23T22:32:19.550"/>
    <p1510:client id="{743DC1D1-693A-DB3E-13C7-3C27B484A57C}" v="1223" dt="2024-01-23T16:51:50.824"/>
    <p1510:client id="{92F5E381-2214-CB04-2866-DAC49B164558}" v="4246" dt="2024-01-23T14:56:23.510"/>
    <p1510:client id="{AFFE161F-3E77-10B4-2884-FB57403DAE7B}" v="578" dt="2024-01-23T17:02:02.774"/>
    <p1510:client id="{B12F8809-C6E7-FE5D-ACDD-67A20E1811E8}" v="33" dt="2024-01-23T15:23:39.609"/>
    <p1510:client id="{F563430A-4847-4716-9811-0EA28094B6C8}" v="1017" dt="2024-01-23T12:28:28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54EF2EB-587A-377E-53FE-893B58AD2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A5DC9F6-5B9A-102D-22FA-6AD3769A9F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9C5F3F-AA4E-3F4E-9FD5-474C9B64AA8C}" type="datetimeFigureOut">
              <a:rPr lang="it-IT"/>
              <a:pPr>
                <a:defRPr/>
              </a:pPr>
              <a:t>24/01/2024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805A9EB4-14AC-78FF-19E6-4FC26BB94A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A34AFC44-587B-83DF-EA45-33A7F92E4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BDCD6A-768A-A0EA-AE68-69B61F5B7A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469A5F-C77C-67DF-E74B-713428D94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EAACF2-0A80-664A-95B6-6D22F0881F7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>
            <a:extLst>
              <a:ext uri="{FF2B5EF4-FFF2-40B4-BE49-F238E27FC236}">
                <a16:creationId xmlns:a16="http://schemas.microsoft.com/office/drawing/2014/main" id="{121196E8-FBF6-5386-4916-F3800FC6B8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Segnaposto note 2">
            <a:extLst>
              <a:ext uri="{FF2B5EF4-FFF2-40B4-BE49-F238E27FC236}">
                <a16:creationId xmlns:a16="http://schemas.microsoft.com/office/drawing/2014/main" id="{9EBE00BC-B115-218C-E7D0-AD85E3E0EC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5363" name="Segnaposto numero diapositiva 3">
            <a:extLst>
              <a:ext uri="{FF2B5EF4-FFF2-40B4-BE49-F238E27FC236}">
                <a16:creationId xmlns:a16="http://schemas.microsoft.com/office/drawing/2014/main" id="{F34E38C2-0FA0-164E-6FB0-4DF39BBFA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97E224C-DA9C-0941-991A-37371CBDBC11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ea typeface="Calibri"/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EAACF2-0A80-664A-95B6-6D22F0881F71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03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Queste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rappresentano</a:t>
            </a:r>
            <a:r>
              <a:rPr lang="en-US">
                <a:cs typeface="Calibri"/>
              </a:rPr>
              <a:t> le Parole </a:t>
            </a:r>
            <a:r>
              <a:rPr lang="en-US" err="1">
                <a:cs typeface="Calibri"/>
              </a:rPr>
              <a:t>chiave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che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hanno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permesso</a:t>
            </a:r>
            <a:r>
              <a:rPr lang="en-US">
                <a:cs typeface="Calibri"/>
              </a:rPr>
              <a:t> la </a:t>
            </a:r>
            <a:r>
              <a:rPr lang="en-US" err="1">
                <a:cs typeface="Calibri"/>
              </a:rPr>
              <a:t>positiva</a:t>
            </a:r>
            <a:r>
              <a:rPr lang="en-US">
                <a:cs typeface="Calibri"/>
              </a:rPr>
              <a:t> e </a:t>
            </a:r>
            <a:r>
              <a:rPr lang="en-US" err="1">
                <a:cs typeface="Calibri"/>
              </a:rPr>
              <a:t>duratura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collaborazione</a:t>
            </a:r>
            <a:r>
              <a:rPr lang="en-US">
                <a:cs typeface="Calibri"/>
              </a:rPr>
              <a:t> con il MASE.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EAACF2-0A80-664A-95B6-6D22F0881F71}" type="slidenum">
              <a:rPr lang="it-IT" altLang="it-IT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3198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b="1"/>
              <a:t>2022 </a:t>
            </a:r>
            <a:r>
              <a:rPr lang="it-IT"/>
              <a:t>coinvolgimento di AICS nel processo di revisione della Strategia Nazionale per lo Sviluppo Sostenibile: riconoscimento formale dell'ECG nell'ambito del Vettore 2 "Cultura per la </a:t>
            </a:r>
            <a:r>
              <a:rPr lang="it-IT" err="1"/>
              <a:t>sostenbilità</a:t>
            </a:r>
            <a:r>
              <a:rPr lang="it-IT"/>
              <a:t>"  </a:t>
            </a:r>
            <a:r>
              <a:rPr lang="it-IT" err="1"/>
              <a:t>SNSvS</a:t>
            </a:r>
            <a:r>
              <a:rPr lang="it-IT"/>
              <a:t> 2022  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EAACF2-0A80-664A-95B6-6D22F0881F71}" type="slidenum">
              <a:rPr lang="it-IT" altLang="it-IT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202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EAACF2-0A80-664A-95B6-6D22F0881F71}" type="slidenum">
              <a:rPr lang="it-IT" altLang="it-IT"/>
              <a:pPr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0751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EAACF2-0A80-664A-95B6-6D22F0881F71}" type="slidenum">
              <a:rPr lang="it-IT" altLang="it-IT"/>
              <a:pPr>
                <a:defRPr/>
              </a:pPr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032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A9086-1979-4D49-F41C-5DE92524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44CAF-EBB0-E245-AA3A-07C57A726120}" type="datetimeFigureOut">
              <a:rPr lang="it-IT"/>
              <a:pPr>
                <a:defRPr/>
              </a:pPr>
              <a:t>24/01/2024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9BC6E-E777-7636-ECC1-79DACF17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C6EE6-5246-8A63-822F-ACE39349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32690-3834-3842-BA24-0EB9FE65D1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940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E813C-A566-AA5E-06FC-5ED4D6CB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6F0AB-A2D7-5547-B417-29598AE710ED}" type="datetimeFigureOut">
              <a:rPr lang="it-IT"/>
              <a:pPr>
                <a:defRPr/>
              </a:pPr>
              <a:t>24/01/2024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D202-1708-ED5A-82AB-DB506222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77C7-5E9E-4AEA-4E85-E960B59C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A516A-4812-AB46-9E97-A0D421DA30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176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8BC38-2BC9-1A5E-03A1-CEAFDAF18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87A07-2053-1A42-BFA2-310AF9FAA0D0}" type="datetimeFigureOut">
              <a:rPr lang="it-IT"/>
              <a:pPr>
                <a:defRPr/>
              </a:pPr>
              <a:t>24/01/2024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C61DB-4728-6F6C-9335-0DF447FF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ADF45-298D-517F-F61C-525D06DF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0089F-8C2F-194A-A68F-934C2F0C70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548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B5C727-EA48-D44C-95B2-731A3C54A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791221-62E1-044E-80F0-C0AB4145F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D7333D-AF76-B543-95E2-68775BF1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6C01-B0A1-BB44-AA02-259F895F8631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2630CC-294D-4C40-A1E0-9F5F714F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5D0D71-C03E-FF4C-9D19-21668BDD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9150-5A90-DD41-8FFE-C25A882BA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676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40FC84-830C-F649-A174-9DE06915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1D9EC0-55B8-3C49-933E-3DFCBA979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AD19B7-1189-FF40-8DFA-5E7E85E5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6C01-B0A1-BB44-AA02-259F895F8631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562D28-E778-AB4F-B97B-19D9F607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CF4162-1DD7-C44B-8493-F9A12C2F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9150-5A90-DD41-8FFE-C25A882BA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1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2D186D-2E95-9F4A-9EDE-33A0C66B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982C34-FE4C-4E47-BA85-20C46C5CC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0ECEC0-3F98-F24E-B0A9-F22E5F4C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6C01-B0A1-BB44-AA02-259F895F8631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3E2A4F-B0B4-4245-923F-221F54CD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956FAA-EAEE-3940-AEBD-2A34A57C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9150-5A90-DD41-8FFE-C25A882BA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057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A9927-50FA-744F-983A-ED2B4EF7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1361D1-42F2-9644-ACC9-A8F942DB2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F47A88-6EE2-E54C-9EEC-098306390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63E169F-EE1D-894F-9C6C-E7E9D2CD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6C01-B0A1-BB44-AA02-259F895F8631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0CDA04-34EB-6F4C-85C2-7EA93795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47E030-71DA-6348-9E9C-80B9E391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9150-5A90-DD41-8FFE-C25A882BA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66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C5B73-2EFF-4041-AE16-69409CE2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E2BC23-F143-A04C-9334-D6B31CFB7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35C48-31DA-F645-BFCB-0F0B173BD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D6CCE21-D3F9-E24A-857D-56C359F7C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4CB9AAE-17C5-F344-BF01-895ACF5B6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C3B1911-36AC-2641-8CF4-7F43918B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6C01-B0A1-BB44-AA02-259F895F8631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528D66-CBFD-F347-9FD0-AA9664F6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57B11F-6106-7F44-971D-7817075C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9150-5A90-DD41-8FFE-C25A882BA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291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69ED89-5CD6-FA4D-A2B8-94EEF102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AEA0B6-945A-9D40-8AFE-76D7537D6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6C01-B0A1-BB44-AA02-259F895F8631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F5064F-CDA8-0342-862B-85F5112D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AB6DA2-91CA-7042-8CFF-547B6AB3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9150-5A90-DD41-8FFE-C25A882BA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479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5AE1300-23D4-3742-BB31-9F4730F8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6C01-B0A1-BB44-AA02-259F895F8631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1B58353-2139-444C-A830-4A4644B4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F73C8E-B17C-EA46-9063-BDEA30C2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9150-5A90-DD41-8FFE-C25A882BA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408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4E867A-5314-6341-AF02-FB57C2E1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267CE4-DA2D-0E49-A46C-9AED1F10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5D9EDA-1AE4-A148-A1F8-E26269D9A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C58337-F9AA-B945-95E6-3CDFC52F7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6C01-B0A1-BB44-AA02-259F895F8631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62E88A-558A-2045-A908-8DEC5060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41B8FD-74A6-7B48-9AC2-55E5DCDF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9150-5A90-DD41-8FFE-C25A882BA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82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0E962-BDFD-C426-CBC4-B7738831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8443-C6CE-4C45-B46D-E41597BAC3BB}" type="datetimeFigureOut">
              <a:rPr lang="it-IT"/>
              <a:pPr>
                <a:defRPr/>
              </a:pPr>
              <a:t>24/01/2024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CF829-A424-5EA2-3A33-2BAE9DA2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04B12-0938-D57C-FA85-33700039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83F8-75E2-6C45-BE4A-2E10C2E554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5423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466FD-F651-5941-B70B-881D498B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911153C-F35B-F24E-B841-C72C6ECA0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58A664-EB40-8442-BAED-5E511C81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DE3424-8F64-8F46-9270-C85AABC5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6C01-B0A1-BB44-AA02-259F895F8631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2303B8-334F-3B40-BFC9-34345460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4DD5B6-F723-8644-B0F8-12F01A9B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9150-5A90-DD41-8FFE-C25A882BA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498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FA8FD-079A-F248-A471-523B04E9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E91700-0E96-DB44-AA83-6F0EF9075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A70CDC-0B45-744F-AB8E-528E88CBC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6C01-B0A1-BB44-AA02-259F895F8631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7EDDD7-C70A-B54D-AD63-709536F2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90F67C-3864-1F41-830D-E108533C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9150-5A90-DD41-8FFE-C25A882BA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153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DCFAF2E-5C95-AE44-AA9A-B672B8FF3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10F0A2-FB2A-EA4D-BD33-CD8A1889E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BBD270-E2D7-354E-8E5D-55EA4360A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6C01-B0A1-BB44-AA02-259F895F8631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773158-2F32-A74B-9A5F-5D5666A4F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ACBCAA-692F-2948-9C8C-33CEB111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9150-5A90-DD41-8FFE-C25A882BA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63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78AFF-83CF-A909-B875-5B8232B3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7940-75FC-3A45-956C-CF5C76CFEC09}" type="datetimeFigureOut">
              <a:rPr lang="it-IT"/>
              <a:pPr>
                <a:defRPr/>
              </a:pPr>
              <a:t>24/01/2024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DE223-5E71-C329-7F90-639E3825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1CBC8-8D22-8C21-71B6-D98B9CC9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07EF6-66EA-104B-AF31-A58B91ABEE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402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F650F3-6EC8-C2AE-7D28-AE80D5F1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8424E-7051-894A-9E12-4358E287EA4F}" type="datetimeFigureOut">
              <a:rPr lang="it-IT"/>
              <a:pPr>
                <a:defRPr/>
              </a:pPr>
              <a:t>24/01/2024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15725A-C928-2B79-D2A5-2085090B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AE25E6-DF56-0856-0D46-124151A1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93026-148E-5B40-9B66-5B9CF9F3E4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298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EF15C3-118D-3386-7781-0CB02BD6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9A6E-02B9-BE48-9C77-03F2EF8B2014}" type="datetimeFigureOut">
              <a:rPr lang="it-IT"/>
              <a:pPr>
                <a:defRPr/>
              </a:pPr>
              <a:t>24/01/2024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FB17978-A786-49C3-D315-606B50FE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702D37-06A4-ECE5-1B83-A6C57D58D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130E-02B8-384B-B468-776655772FE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949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76374F-9EF3-6D47-2A6A-35EC4E6F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A73C-1FDE-9F4F-A29A-A6F07360AE7B}" type="datetimeFigureOut">
              <a:rPr lang="it-IT"/>
              <a:pPr>
                <a:defRPr/>
              </a:pPr>
              <a:t>24/01/2024</a:t>
            </a:fld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A839A6-9881-349D-CEDE-35591286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34D472-29E7-325D-8BE0-9672C46A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5738-7749-604E-A68E-CA78186DE2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329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028C01-AE03-B853-465E-1C33F4D2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0AA73-5EE7-0C41-8A84-220E2B1C1F78}" type="datetimeFigureOut">
              <a:rPr lang="it-IT"/>
              <a:pPr>
                <a:defRPr/>
              </a:pPr>
              <a:t>24/01/2024</a:t>
            </a:fld>
            <a:endParaRPr lang="it-I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982BF9-4C06-8E7F-F947-A06CFC9A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F88C0F-FEF5-808D-8145-40C8062A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DFEA-8986-DD4F-BF2F-4815A9380F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605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E7552D-D51E-FD4F-4872-0D17EE3F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A36B-345E-6B40-8BB6-2D6E265FDE82}" type="datetimeFigureOut">
              <a:rPr lang="it-IT"/>
              <a:pPr>
                <a:defRPr/>
              </a:pPr>
              <a:t>24/01/2024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9D3DEE-E200-FC27-AF57-63396F46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3AE35B-2591-E08D-A736-3AC69380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C6B4-D96B-4E4D-863E-590C5E6E7F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092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Trascinare l'immagine su un segnaposto o fare clic sull'icona per aggiungerla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D9A039-E0F9-49DE-5857-7C14F8C9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039EF-54A8-2147-AFDF-61B951A0DBA3}" type="datetimeFigureOut">
              <a:rPr lang="it-IT"/>
              <a:pPr>
                <a:defRPr/>
              </a:pPr>
              <a:t>24/01/2024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78D8EE-F79F-D098-573E-C2CB023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B3B01F-48C9-8542-CEDA-0B1E0CC2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65BC-20BA-2740-98C2-F6CFE9F44D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010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2EBF9A1-2C3E-FB37-E2ED-F72222D2D7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  <a:endParaRPr lang="en-US" altLang="it-I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A0C658A-747E-159B-8617-B50664351A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B407A-D41B-6189-9B9D-10E03FACF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9F1AFF-3768-2347-9056-673BCBD00E9A}" type="datetimeFigureOut">
              <a:rPr lang="it-IT"/>
              <a:pPr>
                <a:defRPr/>
              </a:pPr>
              <a:t>24/01/2024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03995-41BA-575E-76B3-8064FBACC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147CB-A47C-083B-5583-93168F947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B9FA1C-79A3-634A-8DFE-B66A7146AA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00A0494-5059-A349-BA5C-5DA14F83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2C7EE0-B6C6-BF45-AE88-D2EFC6571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31BF9-B247-BF4D-8F3A-768E68692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6C01-B0A1-BB44-AA02-259F895F8631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93EB1F-C85E-FF4C-87A6-FF085B565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DB4355-2BEE-1542-8DE1-D1D2409A1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F9150-5A90-DD41-8FFE-C25A882BA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27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EffettoFarfallaCOSP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cs.gov.it/wp-content/uploads/2023/10/Piano-di-Azione-Nazionale-ECG.pdf" TargetMode="External"/><Relationship Id="rId2" Type="http://schemas.openxmlformats.org/officeDocument/2006/relationships/hyperlink" Target="https://www.aics.gov.it/wp-content/uploads/2023/10/Strategia-italiana-per-Educazione-alla-Cittadinanza-Global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ics.gov.it/" TargetMode="External"/><Relationship Id="rId4" Type="http://schemas.openxmlformats.org/officeDocument/2006/relationships/hyperlink" Target="https://static1.squarespace.com/static/5f6decace4ff425352eddb4a/t/64835ed41b579f3ca762f2ac/1686331105060/GE2050-declaration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302E006-510A-A25B-2F27-CA452859A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106" y="1115010"/>
            <a:ext cx="7772400" cy="2062065"/>
          </a:xfrm>
        </p:spPr>
        <p:txBody>
          <a:bodyPr/>
          <a:lstStyle/>
          <a:p>
            <a:r>
              <a:rPr lang="it-IT" sz="44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Le Istituzioni per l’Educazione alla Cittadinanza Globale: processi e sinergie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72648872-C82C-DE35-9428-94D500623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1794" y="3638939"/>
            <a:ext cx="5420412" cy="1838130"/>
          </a:xfrm>
          <a:solidFill>
            <a:schemeClr val="bg1"/>
          </a:solidFill>
        </p:spPr>
        <p:txBody>
          <a:bodyPr/>
          <a:lstStyle/>
          <a:p>
            <a:r>
              <a:rPr lang="it-IT" sz="2000" dirty="0" smtClean="0"/>
              <a:t> </a:t>
            </a:r>
          </a:p>
          <a:p>
            <a:r>
              <a:rPr lang="it-IT" sz="2000" dirty="0" smtClean="0"/>
              <a:t>«L’ Apprendimento per una Pace duratura»</a:t>
            </a:r>
          </a:p>
          <a:p>
            <a:r>
              <a:rPr lang="it-IT" sz="1800" i="1" dirty="0" smtClean="0"/>
              <a:t>Ministero </a:t>
            </a:r>
            <a:r>
              <a:rPr lang="it-IT" sz="1800" i="1" dirty="0" smtClean="0"/>
              <a:t>dell’Istruzione e del Merito</a:t>
            </a:r>
            <a:endParaRPr lang="it-IT" sz="1800" i="1" dirty="0"/>
          </a:p>
          <a:p>
            <a:r>
              <a:rPr lang="it-IT" sz="2000" dirty="0"/>
              <a:t>24 gennaio </a:t>
            </a:r>
            <a:r>
              <a:rPr lang="it-IT" sz="2000" dirty="0" smtClean="0"/>
              <a:t>2024</a:t>
            </a:r>
          </a:p>
          <a:p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67215A7-49D6-BB22-82F8-C350A2A2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45" y="1407225"/>
            <a:ext cx="7599321" cy="5076277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  <a:defRPr/>
            </a:pPr>
            <a:r>
              <a:rPr lang="it-IT" sz="1600" dirty="0">
                <a:latin typeface="Calibri"/>
                <a:ea typeface="Calibri"/>
                <a:cs typeface="Times New Roman"/>
              </a:rPr>
              <a:t>L’ECG prevede percorsi di: </a:t>
            </a:r>
            <a:r>
              <a:rPr lang="it-IT" sz="1600" b="1" dirty="0">
                <a:latin typeface="Calibri"/>
                <a:ea typeface="Calibri"/>
                <a:cs typeface="Times New Roman"/>
              </a:rPr>
              <a:t>Educazione Formale</a:t>
            </a:r>
            <a:r>
              <a:rPr lang="it-IT" sz="1600" dirty="0">
                <a:latin typeface="Calibri"/>
                <a:ea typeface="Calibri"/>
                <a:cs typeface="Times New Roman"/>
              </a:rPr>
              <a:t>, Educazione non formale e di Informazione e sensibilizzazione. </a:t>
            </a:r>
            <a:endParaRPr lang="en-US" sz="1600" dirty="0">
              <a:latin typeface="Calibri"/>
              <a:ea typeface="Calibri"/>
              <a:cs typeface="Calibri" panose="020F0502020204030204"/>
            </a:endParaRP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it-IT" sz="16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Attività, laboratori, formazioni rivolte  ai docenti e agli </a:t>
            </a:r>
            <a:r>
              <a:rPr lang="it-IT" sz="1600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studenti e </a:t>
            </a:r>
            <a:r>
              <a:rPr lang="it-IT" sz="16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alle studentesse</a:t>
            </a:r>
            <a:r>
              <a:rPr lang="it-IT" sz="1600" dirty="0">
                <a:latin typeface="Calibri"/>
                <a:ea typeface="Calibri"/>
                <a:cs typeface="Times New Roman"/>
              </a:rPr>
              <a:t> delle Scuole di ogni ordine e grado. </a:t>
            </a:r>
            <a:r>
              <a:rPr lang="it-IT" sz="1600" dirty="0" smtClean="0">
                <a:latin typeface="Calibri"/>
                <a:ea typeface="Calibri"/>
                <a:cs typeface="Times New Roman"/>
              </a:rPr>
              <a:t>Le attività sono volte a fornire </a:t>
            </a:r>
            <a:r>
              <a:rPr lang="it-IT" sz="1600" dirty="0">
                <a:latin typeface="Calibri"/>
                <a:ea typeface="Calibri"/>
                <a:cs typeface="Times New Roman"/>
              </a:rPr>
              <a:t>loro gli strumenti necessari per rafforzare le proprie competenze, sviluppare un pensiero critico e di analisi rispetto ai fenomeni globali </a:t>
            </a:r>
            <a:r>
              <a:rPr lang="it-IT" sz="1600" dirty="0" smtClean="0">
                <a:latin typeface="Calibri"/>
                <a:ea typeface="Calibri"/>
                <a:cs typeface="Times New Roman"/>
              </a:rPr>
              <a:t>con l’obiettivo DI:</a:t>
            </a:r>
            <a:endParaRPr lang="it-IT" sz="1600" dirty="0">
              <a:latin typeface="Calibri"/>
              <a:ea typeface="Calibri"/>
              <a:cs typeface="Calibri"/>
            </a:endParaRPr>
          </a:p>
          <a:p>
            <a:pPr marL="285750" indent="-285750" algn="just">
              <a:spcAft>
                <a:spcPts val="0"/>
              </a:spcAft>
              <a:defRPr/>
            </a:pPr>
            <a:r>
              <a:rPr lang="it-IT" sz="1600" dirty="0">
                <a:latin typeface="Calibri"/>
                <a:ea typeface="Calibri"/>
                <a:cs typeface="Times New Roman"/>
              </a:rPr>
              <a:t>accrescere la responsabilità sociale e civica</a:t>
            </a:r>
            <a:endParaRPr lang="it-IT" sz="1600" dirty="0">
              <a:latin typeface="Calibri"/>
              <a:ea typeface="Calibri"/>
              <a:cs typeface="Calibri"/>
            </a:endParaRPr>
          </a:p>
          <a:p>
            <a:pPr marL="285750" indent="-285750" algn="just">
              <a:spcAft>
                <a:spcPts val="0"/>
              </a:spcAft>
              <a:defRPr/>
            </a:pPr>
            <a:r>
              <a:rPr lang="it-IT" sz="1600" dirty="0">
                <a:latin typeface="Calibri"/>
                <a:ea typeface="Calibri"/>
                <a:cs typeface="Times New Roman"/>
              </a:rPr>
              <a:t>prendere decisioni informate</a:t>
            </a:r>
          </a:p>
          <a:p>
            <a:pPr marL="285750" indent="-285750" algn="just">
              <a:spcAft>
                <a:spcPts val="0"/>
              </a:spcAft>
              <a:defRPr/>
            </a:pPr>
            <a:r>
              <a:rPr lang="it-IT" sz="1600" dirty="0">
                <a:latin typeface="Calibri"/>
                <a:ea typeface="Calibri"/>
                <a:cs typeface="Times New Roman"/>
              </a:rPr>
              <a:t>avere un ruolo attivo nella promozione della democrazia, della pace nel rispetto dell’uguaglianza di genere, delle pari opportunità e della diversità culturale.</a:t>
            </a:r>
            <a:endParaRPr lang="it-IT" sz="1600" dirty="0">
              <a:latin typeface="Calibri"/>
              <a:ea typeface="Calibri" panose="020F0502020204030204"/>
              <a:cs typeface="Calibri" panose="020F0502020204030204"/>
            </a:endParaRP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it-IT" sz="1600" dirty="0">
                <a:latin typeface="Calibri"/>
                <a:cs typeface="Times New Roman"/>
              </a:rPr>
              <a:t>In molti casi,  i progetti ECG finanziati dall’AICS vengono integrati nei:</a:t>
            </a:r>
            <a:endParaRPr lang="it-IT" sz="1600" dirty="0">
              <a:latin typeface="Calibri"/>
              <a:ea typeface="Calibri"/>
              <a:cs typeface="Calibri" panose="020F0502020204030204"/>
            </a:endParaRPr>
          </a:p>
          <a:p>
            <a:pPr marL="285750" indent="-285750" algn="ctr">
              <a:defRPr/>
            </a:pPr>
            <a:r>
              <a:rPr lang="it-IT" sz="1600" b="1" dirty="0">
                <a:latin typeface="Calibri"/>
                <a:cs typeface="Times New Roman"/>
              </a:rPr>
              <a:t>Piani Triennali di Offerta Formativa (PTOF) </a:t>
            </a:r>
            <a:r>
              <a:rPr lang="it-IT" sz="1600" dirty="0">
                <a:latin typeface="Calibri"/>
                <a:cs typeface="Times New Roman"/>
              </a:rPr>
              <a:t>e considerati parte delle ore di insegnamento di Educazione civica. </a:t>
            </a:r>
            <a:endParaRPr lang="it-IT" sz="1600" dirty="0">
              <a:latin typeface="Calibri"/>
              <a:ea typeface="Calibri"/>
              <a:cs typeface="Calibri" panose="020F0502020204030204"/>
            </a:endParaRPr>
          </a:p>
          <a:p>
            <a:pPr marL="285750" indent="-285750" algn="ctr">
              <a:defRPr/>
            </a:pPr>
            <a:r>
              <a:rPr lang="it-IT" sz="1600" b="1" dirty="0">
                <a:latin typeface="Calibri"/>
                <a:cs typeface="Times New Roman"/>
              </a:rPr>
              <a:t>Patti educativi di comunità</a:t>
            </a:r>
            <a:r>
              <a:rPr lang="it-IT" sz="1600" dirty="0">
                <a:latin typeface="Calibri"/>
                <a:cs typeface="Times New Roman"/>
              </a:rPr>
              <a:t> che permettono l’azione comune di scuole e altri soggetti pubblici e privati volti ad “aprire la scuola al territorio”</a:t>
            </a:r>
            <a:endParaRPr lang="it-IT" sz="1600" dirty="0">
              <a:latin typeface="Calibri"/>
              <a:ea typeface="Calibri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F54455-A7A0-31FA-3FEE-27EA0D97AB54}"/>
              </a:ext>
            </a:extLst>
          </p:cNvPr>
          <p:cNvSpPr txBox="1"/>
          <p:nvPr/>
        </p:nvSpPr>
        <p:spPr>
          <a:xfrm>
            <a:off x="770860" y="717697"/>
            <a:ext cx="760227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Progetti</a:t>
            </a:r>
            <a:r>
              <a:rPr lang="en-US" sz="2800" b="1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ECG </a:t>
            </a:r>
            <a:r>
              <a:rPr lang="en-US" sz="2800" b="1" i="1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2800" b="1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1" i="1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contesto</a:t>
            </a:r>
            <a:r>
              <a:rPr lang="en-US" sz="2800" b="1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2800" b="1" i="1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Educazione</a:t>
            </a:r>
            <a:r>
              <a:rPr lang="en-US" sz="2800" b="1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1" i="1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Formale</a:t>
            </a:r>
            <a:r>
              <a:rPr lang="en-US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 </a:t>
            </a:r>
            <a:endParaRPr lang="en-US" sz="2800" i="1" dirty="0">
              <a:solidFill>
                <a:srgbClr val="0070C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20A3-929E-F10F-B68A-8E1CEA40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3250"/>
          </a:xfrm>
        </p:spPr>
        <p:txBody>
          <a:bodyPr/>
          <a:lstStyle/>
          <a:p>
            <a:pPr algn="ctr"/>
            <a:r>
              <a:rPr lang="en-US" sz="2400" i="1" dirty="0" err="1" smtClean="0">
                <a:solidFill>
                  <a:srgbClr val="0070C0"/>
                </a:solidFill>
              </a:rPr>
              <a:t>Esempio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Progetto</a:t>
            </a:r>
            <a:r>
              <a:rPr lang="en-US" sz="2400" i="1" dirty="0" smtClean="0">
                <a:solidFill>
                  <a:srgbClr val="0070C0"/>
                </a:solidFill>
              </a:rPr>
              <a:t> ECG 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06604-B201-E715-13E9-023A82F43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914400"/>
            <a:ext cx="8067481" cy="5495731"/>
          </a:xfrm>
        </p:spPr>
        <p:txBody>
          <a:bodyPr/>
          <a:lstStyle/>
          <a:p>
            <a:pPr marL="0" indent="0" algn="just">
              <a:buNone/>
            </a:pPr>
            <a:endParaRPr lang="it-IT" sz="1400" b="1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it-IT" sz="14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1400" b="1" dirty="0" smtClean="0">
                <a:latin typeface="Calibri"/>
                <a:ea typeface="Calibri"/>
                <a:cs typeface="Times New Roman"/>
              </a:rPr>
              <a:t>Obiettivo</a:t>
            </a:r>
            <a:r>
              <a:rPr lang="it-IT" sz="1400" dirty="0">
                <a:latin typeface="Calibri"/>
                <a:ea typeface="Calibri"/>
                <a:cs typeface="Times New Roman"/>
              </a:rPr>
              <a:t>: rafforzare nelle </a:t>
            </a:r>
            <a:r>
              <a:rPr lang="it-IT" sz="1400" b="1" dirty="0">
                <a:latin typeface="Calibri"/>
                <a:ea typeface="Calibri"/>
                <a:cs typeface="Times New Roman"/>
              </a:rPr>
              <a:t>giovani generazioni (in particolare 11-19 anni</a:t>
            </a:r>
            <a:r>
              <a:rPr lang="it-IT" sz="1400" dirty="0">
                <a:latin typeface="Calibri"/>
                <a:ea typeface="Calibri"/>
                <a:cs typeface="Times New Roman"/>
              </a:rPr>
              <a:t>) comportamenti positivi per </a:t>
            </a:r>
            <a:r>
              <a:rPr lang="it-IT" sz="1400" b="1" dirty="0">
                <a:latin typeface="Calibri"/>
                <a:ea typeface="Calibri"/>
                <a:cs typeface="Times New Roman"/>
              </a:rPr>
              <a:t>contrastare le discriminazioni e </a:t>
            </a:r>
            <a:r>
              <a:rPr lang="it-IT" sz="1400" b="1" dirty="0" smtClean="0">
                <a:latin typeface="Calibri"/>
                <a:ea typeface="Calibri"/>
                <a:cs typeface="Times New Roman"/>
              </a:rPr>
              <a:t>promuovere una cultura del  rispetto reciproco</a:t>
            </a:r>
            <a:r>
              <a:rPr lang="it-IT" sz="1400" dirty="0" smtClean="0">
                <a:latin typeface="Calibri"/>
                <a:ea typeface="Calibri"/>
                <a:cs typeface="Times New Roman"/>
              </a:rPr>
              <a:t>. Il progetto, in particolare, intende </a:t>
            </a:r>
            <a:r>
              <a:rPr lang="it-IT" sz="1400" dirty="0">
                <a:latin typeface="Calibri"/>
                <a:ea typeface="Calibri"/>
                <a:cs typeface="Times New Roman"/>
              </a:rPr>
              <a:t>rispondere al bisogno degli/delle adolescenti di comprendere </a:t>
            </a:r>
            <a:r>
              <a:rPr lang="it-IT" sz="14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cos’è la discriminazione</a:t>
            </a:r>
            <a:r>
              <a:rPr lang="it-IT" sz="1400" dirty="0">
                <a:latin typeface="Calibri"/>
                <a:ea typeface="Calibri"/>
                <a:cs typeface="Times New Roman"/>
              </a:rPr>
              <a:t>, </a:t>
            </a:r>
            <a:r>
              <a:rPr lang="it-IT" sz="14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le sue forme e la loro inter-</a:t>
            </a:r>
            <a:r>
              <a:rPr lang="it-IT" sz="1400" dirty="0" err="1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sezionalità</a:t>
            </a:r>
            <a:r>
              <a:rPr lang="it-IT" sz="14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e come il Web possa amplificarne l’impatto sulla vita delle persone</a:t>
            </a:r>
            <a:r>
              <a:rPr lang="it-IT" sz="1400" dirty="0">
                <a:latin typeface="Calibri"/>
                <a:ea typeface="Calibri"/>
                <a:cs typeface="Times New Roman"/>
              </a:rPr>
              <a:t> anche attraverso la costruzione di percorsi virtuosi in cui contribuire </a:t>
            </a:r>
            <a:r>
              <a:rPr lang="it-IT" sz="1400" dirty="0" smtClean="0">
                <a:latin typeface="Calibri"/>
                <a:ea typeface="Calibri"/>
                <a:cs typeface="Times New Roman"/>
              </a:rPr>
              <a:t>a </a:t>
            </a:r>
            <a:r>
              <a:rPr lang="it-IT" sz="1400" dirty="0">
                <a:latin typeface="Calibri"/>
                <a:ea typeface="Calibri"/>
                <a:cs typeface="Times New Roman"/>
              </a:rPr>
              <a:t>una </a:t>
            </a:r>
            <a:r>
              <a:rPr lang="it-IT" sz="1400" dirty="0" smtClean="0">
                <a:latin typeface="Calibri"/>
                <a:ea typeface="Calibri"/>
                <a:cs typeface="Times New Roman"/>
              </a:rPr>
              <a:t>diversa </a:t>
            </a:r>
            <a:r>
              <a:rPr lang="it-IT" sz="1400" dirty="0">
                <a:latin typeface="Calibri"/>
                <a:ea typeface="Calibri"/>
                <a:cs typeface="Times New Roman"/>
              </a:rPr>
              <a:t>narrazione </a:t>
            </a:r>
            <a:r>
              <a:rPr lang="it-IT" sz="1400" dirty="0" smtClean="0">
                <a:latin typeface="Calibri"/>
                <a:ea typeface="Calibri"/>
                <a:cs typeface="Times New Roman"/>
              </a:rPr>
              <a:t>e </a:t>
            </a:r>
            <a:r>
              <a:rPr lang="it-IT" sz="1400" dirty="0">
                <a:latin typeface="Calibri"/>
                <a:ea typeface="Calibri"/>
                <a:cs typeface="Times New Roman"/>
              </a:rPr>
              <a:t>offrire gli strumenti giusti per costruire una cultura delle </a:t>
            </a:r>
            <a:r>
              <a:rPr lang="it-IT" sz="1400" dirty="0" smtClean="0">
                <a:latin typeface="Calibri"/>
                <a:ea typeface="Calibri"/>
                <a:cs typeface="Times New Roman"/>
              </a:rPr>
              <a:t>differenze in un’ottica di valorizzazione e accrescimento reciproco.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it-IT" sz="1400" b="1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1400" b="1" dirty="0" smtClean="0">
                <a:ea typeface="Calibri"/>
                <a:cs typeface="Times New Roman"/>
              </a:rPr>
              <a:t>Target di progetto</a:t>
            </a:r>
            <a:r>
              <a:rPr lang="it-IT" sz="1400" dirty="0" smtClean="0">
                <a:ea typeface="Calibri"/>
                <a:cs typeface="Times New Roman"/>
              </a:rPr>
              <a:t>:</a:t>
            </a:r>
            <a:endParaRPr lang="it-IT" sz="1400" dirty="0">
              <a:ea typeface="Calibri"/>
              <a:cs typeface="Times New Roman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it-IT" sz="1400" dirty="0" smtClean="0"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400" u="sng" dirty="0" smtClean="0">
                <a:ea typeface="Calibri"/>
                <a:cs typeface="Times New Roman"/>
              </a:rPr>
              <a:t>Docenti e educatori</a:t>
            </a:r>
            <a:r>
              <a:rPr lang="it-IT" sz="1400" dirty="0" smtClean="0">
                <a:ea typeface="Calibri"/>
                <a:cs typeface="Times New Roman"/>
              </a:rPr>
              <a:t>, </a:t>
            </a:r>
            <a:r>
              <a:rPr lang="it-IT" sz="1400" dirty="0">
                <a:ea typeface="Calibri"/>
                <a:cs typeface="Times New Roman"/>
              </a:rPr>
              <a:t>non solo per il loro ruolo centrale dal punto di vista educativo, ma anche per la </a:t>
            </a:r>
            <a:r>
              <a:rPr lang="it-IT" sz="1400" dirty="0" smtClean="0">
                <a:ea typeface="Calibri"/>
                <a:cs typeface="Times New Roman"/>
              </a:rPr>
              <a:t>loro </a:t>
            </a:r>
            <a:r>
              <a:rPr lang="it-IT" sz="1400" dirty="0">
                <a:ea typeface="Calibri"/>
                <a:cs typeface="Times New Roman"/>
              </a:rPr>
              <a:t>possibilità di interagire </a:t>
            </a:r>
            <a:r>
              <a:rPr lang="it-IT" sz="1400" dirty="0" smtClean="0">
                <a:ea typeface="Calibri"/>
                <a:cs typeface="Times New Roman"/>
              </a:rPr>
              <a:t>e «accompagnare» i ragazzi e le ragazze nel </a:t>
            </a:r>
            <a:r>
              <a:rPr lang="it-IT" sz="1400" dirty="0">
                <a:ea typeface="Calibri"/>
                <a:cs typeface="Times New Roman"/>
              </a:rPr>
              <a:t>percorso di crescita. </a:t>
            </a:r>
            <a:endParaRPr lang="it-IT" sz="1400" dirty="0" smtClean="0"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400" dirty="0" smtClean="0"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400" u="sng" dirty="0">
                <a:ea typeface="Calibri"/>
                <a:cs typeface="Times New Roman"/>
              </a:rPr>
              <a:t>G</a:t>
            </a:r>
            <a:r>
              <a:rPr lang="it-IT" sz="1400" u="sng" dirty="0" smtClean="0">
                <a:ea typeface="Calibri"/>
                <a:cs typeface="Times New Roman"/>
              </a:rPr>
              <a:t>iovani attivisti </a:t>
            </a:r>
            <a:r>
              <a:rPr lang="it-IT" sz="1400" u="sng" dirty="0">
                <a:ea typeface="Calibri"/>
                <a:cs typeface="Times New Roman"/>
              </a:rPr>
              <a:t>nella fascia di età 18-30 anni </a:t>
            </a:r>
            <a:r>
              <a:rPr lang="it-IT" sz="1400" dirty="0">
                <a:ea typeface="Calibri"/>
                <a:cs typeface="Times New Roman"/>
              </a:rPr>
              <a:t>per rispondere al bisogno di </a:t>
            </a:r>
            <a:r>
              <a:rPr lang="it-IT" sz="1400" dirty="0" smtClean="0">
                <a:ea typeface="Calibri"/>
                <a:cs typeface="Times New Roman"/>
              </a:rPr>
              <a:t>maggiore </a:t>
            </a:r>
            <a:r>
              <a:rPr lang="it-IT" sz="1400" dirty="0">
                <a:ea typeface="Calibri"/>
                <a:cs typeface="Times New Roman"/>
              </a:rPr>
              <a:t>visibilità e riconoscimento dell’attivismo giovanile sui temi dell’eguaglianza </a:t>
            </a:r>
            <a:endParaRPr lang="it-IT" sz="14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1400" dirty="0" smtClean="0"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400" u="sng" dirty="0">
                <a:ea typeface="Calibri"/>
                <a:cs typeface="Times New Roman"/>
              </a:rPr>
              <a:t>C</a:t>
            </a:r>
            <a:r>
              <a:rPr lang="it-IT" sz="1400" u="sng" dirty="0" smtClean="0">
                <a:ea typeface="Calibri"/>
                <a:cs typeface="Times New Roman"/>
              </a:rPr>
              <a:t>omunità </a:t>
            </a:r>
            <a:r>
              <a:rPr lang="it-IT" sz="1400" u="sng" dirty="0">
                <a:ea typeface="Calibri"/>
                <a:cs typeface="Times New Roman"/>
              </a:rPr>
              <a:t>educanti e </a:t>
            </a:r>
            <a:r>
              <a:rPr lang="it-IT" sz="1400" u="sng" dirty="0" smtClean="0">
                <a:ea typeface="Calibri"/>
                <a:cs typeface="Times New Roman"/>
              </a:rPr>
              <a:t>le </a:t>
            </a:r>
            <a:r>
              <a:rPr lang="it-IT" sz="1400" u="sng" dirty="0">
                <a:ea typeface="Calibri"/>
                <a:cs typeface="Times New Roman"/>
              </a:rPr>
              <a:t>comunità </a:t>
            </a:r>
            <a:r>
              <a:rPr lang="it-IT" sz="1400" u="sng" dirty="0" smtClean="0">
                <a:ea typeface="Calibri"/>
                <a:cs typeface="Times New Roman"/>
              </a:rPr>
              <a:t>locali</a:t>
            </a:r>
            <a:r>
              <a:rPr lang="it-IT" sz="1400" dirty="0" smtClean="0">
                <a:ea typeface="Calibri"/>
                <a:cs typeface="Times New Roman"/>
              </a:rPr>
              <a:t>, </a:t>
            </a:r>
            <a:r>
              <a:rPr lang="it-IT" sz="1400" dirty="0">
                <a:ea typeface="Calibri"/>
                <a:cs typeface="Times New Roman"/>
              </a:rPr>
              <a:t>attraverso strategie di sensibilizzazione </a:t>
            </a:r>
            <a:r>
              <a:rPr lang="it-IT" sz="1400" dirty="0" smtClean="0">
                <a:ea typeface="Calibri"/>
                <a:cs typeface="Times New Roman"/>
              </a:rPr>
              <a:t>per creare e condividere </a:t>
            </a:r>
            <a:r>
              <a:rPr lang="it-IT" sz="1400" dirty="0">
                <a:ea typeface="Calibri"/>
                <a:cs typeface="Times New Roman"/>
              </a:rPr>
              <a:t>esperienze di partecipazione e di </a:t>
            </a:r>
            <a:r>
              <a:rPr lang="it-IT" sz="1400" dirty="0" smtClean="0">
                <a:ea typeface="Calibri"/>
                <a:cs typeface="Times New Roman"/>
              </a:rPr>
              <a:t>protagonismo giovanile. </a:t>
            </a:r>
          </a:p>
        </p:txBody>
      </p:sp>
    </p:spTree>
    <p:extLst>
      <p:ext uri="{BB962C8B-B14F-4D97-AF65-F5344CB8AC3E}">
        <p14:creationId xmlns:p14="http://schemas.microsoft.com/office/powerpoint/2010/main" val="1256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858416"/>
            <a:ext cx="7886700" cy="531854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>
                <a:ea typeface="Calibri"/>
                <a:cs typeface="Times New Roman"/>
              </a:rPr>
              <a:t>Destinatari in numeri</a:t>
            </a:r>
            <a:r>
              <a:rPr lang="it-IT" sz="1600" dirty="0">
                <a:ea typeface="Calibri"/>
                <a:cs typeface="Times New Roman"/>
              </a:rPr>
              <a:t>: 3320 ragazzi/e parteciperanno ai laboratori in contesti formali (2870) e non formali (450);  440 insegnanti di scuola secondaria di primo e secondo grado e 100 educatori/educatrici; 60 attivisti e 1860 </a:t>
            </a:r>
            <a:r>
              <a:rPr lang="it-IT" sz="1600" dirty="0" smtClean="0">
                <a:ea typeface="Calibri"/>
                <a:cs typeface="Times New Roman"/>
              </a:rPr>
              <a:t>cittadini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1600" dirty="0">
              <a:ea typeface="Calibri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>
                <a:ea typeface="Calibri"/>
                <a:cs typeface="Times New Roman"/>
              </a:rPr>
              <a:t>Regioni coinvolte</a:t>
            </a:r>
            <a:r>
              <a:rPr lang="it-IT" sz="1600" dirty="0">
                <a:ea typeface="Calibri"/>
                <a:cs typeface="Times New Roman"/>
              </a:rPr>
              <a:t>: Marche, Molise, Campania, Sicilia, Sardegna Lombardia, Piemonte, Friuli-Venezia Giulia, Liguria, Emilia-Romagna, Toscana, Lazio</a:t>
            </a:r>
            <a:r>
              <a:rPr lang="it-IT" sz="1600" dirty="0" smtClean="0"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it-IT" sz="1400" dirty="0" smtClean="0">
                <a:ea typeface="Calibri"/>
                <a:cs typeface="Times New Roman"/>
              </a:rPr>
              <a:t>Tra </a:t>
            </a:r>
            <a:r>
              <a:rPr lang="it-IT" sz="1400" dirty="0">
                <a:ea typeface="Calibri"/>
                <a:cs typeface="Times New Roman"/>
              </a:rPr>
              <a:t>i diversi materiali prodotti nell’ambito del progetto è stato elaborato un </a:t>
            </a:r>
            <a:r>
              <a:rPr lang="it-IT" sz="1400" dirty="0">
                <a:solidFill>
                  <a:srgbClr val="0070C0"/>
                </a:solidFill>
                <a:ea typeface="Calibri"/>
                <a:cs typeface="Times New Roman"/>
              </a:rPr>
              <a:t>Manuale </a:t>
            </a:r>
            <a:r>
              <a:rPr lang="it-IT" sz="1400" dirty="0">
                <a:ea typeface="Calibri"/>
                <a:cs typeface="Times New Roman"/>
                <a:hlinkClick r:id="rId2"/>
              </a:rPr>
              <a:t>https://bit.ly/EffettoFarfallaCOSPE</a:t>
            </a:r>
            <a:r>
              <a:rPr lang="it-IT" sz="1400" dirty="0">
                <a:ea typeface="Calibri"/>
                <a:cs typeface="Times New Roman"/>
              </a:rPr>
              <a:t> che raccoglie una serie di </a:t>
            </a:r>
            <a:r>
              <a:rPr lang="it-IT" sz="1400" dirty="0">
                <a:solidFill>
                  <a:srgbClr val="0070C0"/>
                </a:solidFill>
                <a:ea typeface="Calibri"/>
                <a:cs typeface="Times New Roman"/>
              </a:rPr>
              <a:t>itinerari didattici, utilizzabili in classe o in contesti formativi,</a:t>
            </a:r>
            <a:r>
              <a:rPr lang="it-IT" sz="1400" dirty="0">
                <a:ea typeface="Calibri"/>
                <a:cs typeface="Times New Roman"/>
              </a:rPr>
              <a:t> che si focalizzano su diverse tematiche relative al discorso d’odio e alla discriminazione (razzismo, disabilità, genere e focus su inter-</a:t>
            </a:r>
            <a:r>
              <a:rPr lang="it-IT" sz="1400" dirty="0" err="1">
                <a:ea typeface="Calibri"/>
                <a:cs typeface="Times New Roman"/>
              </a:rPr>
              <a:t>sezionalità</a:t>
            </a:r>
            <a:r>
              <a:rPr lang="it-IT" sz="1400" dirty="0">
                <a:ea typeface="Calibri"/>
                <a:cs typeface="Times New Roman"/>
              </a:rPr>
              <a:t>), trattate da differenti punti di vista e con i </a:t>
            </a:r>
            <a:r>
              <a:rPr lang="it-IT" sz="1400" u="sng" dirty="0">
                <a:ea typeface="Calibri"/>
                <a:cs typeface="Times New Roman"/>
              </a:rPr>
              <a:t>seguenti obiettivi</a:t>
            </a:r>
            <a:r>
              <a:rPr lang="it-IT" sz="1400" dirty="0">
                <a:ea typeface="Calibri"/>
                <a:cs typeface="Times New Roman"/>
              </a:rPr>
              <a:t>: </a:t>
            </a:r>
            <a:endParaRPr lang="it-IT" sz="1400" dirty="0" smtClean="0"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400" dirty="0" smtClean="0">
                <a:ea typeface="Calibri"/>
                <a:cs typeface="Times New Roman"/>
              </a:rPr>
              <a:t>suscitare empatia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400" dirty="0" smtClean="0">
                <a:ea typeface="Calibri"/>
                <a:cs typeface="Times New Roman"/>
              </a:rPr>
              <a:t>rafforzare </a:t>
            </a:r>
            <a:r>
              <a:rPr lang="it-IT" sz="1400" dirty="0">
                <a:ea typeface="Calibri"/>
                <a:cs typeface="Times New Roman"/>
              </a:rPr>
              <a:t>comportamenti corretti e </a:t>
            </a:r>
            <a:r>
              <a:rPr lang="it-IT" sz="1400" dirty="0" smtClean="0">
                <a:ea typeface="Calibri"/>
                <a:cs typeface="Times New Roman"/>
              </a:rPr>
              <a:t>responsabili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400" dirty="0" smtClean="0">
                <a:ea typeface="Calibri"/>
                <a:cs typeface="Times New Roman"/>
              </a:rPr>
              <a:t>riflettere </a:t>
            </a:r>
            <a:r>
              <a:rPr lang="it-IT" sz="1400" dirty="0">
                <a:ea typeface="Calibri"/>
                <a:cs typeface="Times New Roman"/>
              </a:rPr>
              <a:t>su stereotipi e </a:t>
            </a:r>
            <a:r>
              <a:rPr lang="it-IT" sz="1400" dirty="0" smtClean="0">
                <a:ea typeface="Calibri"/>
                <a:cs typeface="Times New Roman"/>
              </a:rPr>
              <a:t>pregiudizi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400" dirty="0" smtClean="0">
                <a:ea typeface="Calibri"/>
                <a:cs typeface="Times New Roman"/>
              </a:rPr>
              <a:t>costruire contro-narrative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14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400" dirty="0" smtClean="0">
                <a:ea typeface="Calibri"/>
                <a:cs typeface="Times New Roman"/>
              </a:rPr>
              <a:t>… e far </a:t>
            </a:r>
            <a:r>
              <a:rPr lang="it-IT" sz="1400" dirty="0">
                <a:ea typeface="Calibri"/>
                <a:cs typeface="Times New Roman"/>
              </a:rPr>
              <a:t>sì che </a:t>
            </a:r>
            <a:r>
              <a:rPr lang="it-IT" sz="1400" dirty="0" smtClean="0">
                <a:ea typeface="Calibri"/>
                <a:cs typeface="Times New Roman"/>
              </a:rPr>
              <a:t>i giovani si </a:t>
            </a:r>
            <a:r>
              <a:rPr lang="it-IT" sz="1400" dirty="0">
                <a:ea typeface="Calibri"/>
                <a:cs typeface="Times New Roman"/>
              </a:rPr>
              <a:t>attivino come </a:t>
            </a:r>
            <a:r>
              <a:rPr lang="it-IT" sz="1400" b="1" dirty="0">
                <a:ea typeface="Calibri"/>
                <a:cs typeface="Times New Roman"/>
              </a:rPr>
              <a:t>agenti di cambiamento </a:t>
            </a:r>
            <a:r>
              <a:rPr lang="it-IT" sz="1400" dirty="0">
                <a:ea typeface="Calibri"/>
                <a:cs typeface="Times New Roman"/>
              </a:rPr>
              <a:t>sociale e culturale </a:t>
            </a:r>
            <a:r>
              <a:rPr lang="it-IT" sz="1400" dirty="0" smtClean="0">
                <a:ea typeface="Calibri"/>
                <a:cs typeface="Times New Roman"/>
              </a:rPr>
              <a:t>al </a:t>
            </a:r>
            <a:r>
              <a:rPr lang="it-IT" sz="1400" dirty="0">
                <a:ea typeface="Calibri"/>
                <a:cs typeface="Times New Roman"/>
              </a:rPr>
              <a:t>fine di </a:t>
            </a:r>
            <a:r>
              <a:rPr lang="it-IT" sz="1400" dirty="0" smtClean="0">
                <a:ea typeface="Calibri"/>
                <a:cs typeface="Times New Roman"/>
              </a:rPr>
              <a:t>identificare </a:t>
            </a:r>
            <a:r>
              <a:rPr lang="it-IT" sz="1400" dirty="0">
                <a:ea typeface="Calibri"/>
                <a:cs typeface="Times New Roman"/>
              </a:rPr>
              <a:t>e prevenire il discorso d’odio.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0528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09127" y="923731"/>
            <a:ext cx="7193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>
                <a:solidFill>
                  <a:srgbClr val="0070C0"/>
                </a:solidFill>
              </a:rPr>
              <a:t>Continuiamo </a:t>
            </a:r>
            <a:r>
              <a:rPr lang="it-IT" sz="2000" i="1" dirty="0" smtClean="0">
                <a:solidFill>
                  <a:srgbClr val="0070C0"/>
                </a:solidFill>
              </a:rPr>
              <a:t>la collaborazione </a:t>
            </a:r>
            <a:r>
              <a:rPr lang="it-IT" sz="2000" i="1" dirty="0" smtClean="0">
                <a:solidFill>
                  <a:srgbClr val="0070C0"/>
                </a:solidFill>
              </a:rPr>
              <a:t>!</a:t>
            </a:r>
            <a:endParaRPr lang="it-IT" sz="2000" i="1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09127" y="1819469"/>
            <a:ext cx="77817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Tavolo Multi-attore lavorerà all’elaborazione di un set specifico di Indicatori ECG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Coordinamento istituzionale sulle attività di interesse reciproco per rendere sempre più efficaci le azioni a livello nazionale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4950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18BA2-C0AC-13B0-4DA1-04CCAA01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b="1" i="1" dirty="0">
                <a:solidFill>
                  <a:srgbClr val="0070C0"/>
                </a:solidFill>
                <a:latin typeface="Calibri"/>
                <a:ea typeface="Calibri Light"/>
                <a:cs typeface="Calibri Light"/>
              </a:rPr>
              <a:t>DOCUMENTI DI INTERESSE</a:t>
            </a:r>
            <a:endParaRPr lang="it-IT" b="1"/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B810D474-FF21-5385-ABF2-ADBAA2388BD8}"/>
              </a:ext>
            </a:extLst>
          </p:cNvPr>
          <p:cNvSpPr txBox="1">
            <a:spLocks/>
          </p:cNvSpPr>
          <p:nvPr/>
        </p:nvSpPr>
        <p:spPr bwMode="auto">
          <a:xfrm>
            <a:off x="626916" y="2387287"/>
            <a:ext cx="8325006" cy="223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endParaRPr lang="it-IT" altLang="it-IT" sz="24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Strategia Italiana per l'Educazione alla cittadinanza Globale </a:t>
            </a:r>
            <a:endParaRPr lang="it-IT" sz="1800" b="1" u="sng" dirty="0">
              <a:latin typeface="Calibri"/>
              <a:ea typeface="Calibri Light"/>
              <a:cs typeface="Calibri Light"/>
            </a:endParaRPr>
          </a:p>
          <a:p>
            <a:r>
              <a:rPr lang="it-IT" sz="1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lt"/>
                <a:cs typeface="+mj-lt"/>
                <a:hlinkClick r:id="rId2"/>
              </a:rPr>
              <a:t>Strategia-italiana-per-Educazione-alla-Cittadinanza-Globale.pdf (aics.gov.it)</a:t>
            </a:r>
            <a:endParaRPr lang="it-IT" dirty="0">
              <a:latin typeface="Calibri"/>
              <a:cs typeface="Calibri"/>
            </a:endParaRPr>
          </a:p>
          <a:p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Piano di Azione Nazionale ECG</a:t>
            </a:r>
            <a:r>
              <a:rPr lang="it-IT" sz="1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 </a:t>
            </a:r>
            <a:endParaRPr lang="it-IT" sz="1800" b="1" dirty="0">
              <a:solidFill>
                <a:srgbClr val="000000"/>
              </a:solidFill>
              <a:latin typeface="Calibri"/>
              <a:ea typeface="Calibri Light"/>
              <a:cs typeface="Calibri Light"/>
            </a:endParaRPr>
          </a:p>
          <a:p>
            <a:r>
              <a:rPr lang="it-IT" sz="1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lt"/>
                <a:cs typeface="+mj-lt"/>
                <a:hlinkClick r:id="rId3"/>
              </a:rPr>
              <a:t>Piano-di-Azione-Nazionale-ECG.pdf (aics.gov.it)</a:t>
            </a:r>
            <a:endParaRPr lang="it-IT" dirty="0">
              <a:latin typeface="Calibri"/>
              <a:cs typeface="Calibri"/>
            </a:endParaRPr>
          </a:p>
          <a:p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The New </a:t>
            </a:r>
            <a:r>
              <a:rPr lang="it-IT" sz="1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Declaration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 on Global </a:t>
            </a:r>
            <a:r>
              <a:rPr lang="it-IT" sz="1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Education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 to 2050  </a:t>
            </a:r>
          </a:p>
          <a:p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lt"/>
                <a:cs typeface="+mj-lt"/>
                <a:hlinkClick r:id="rId4"/>
              </a:rPr>
              <a:t>GE2050-declaration.pdf (squarespace.com)</a:t>
            </a:r>
            <a:endParaRPr lang="it-IT" dirty="0">
              <a:latin typeface="Calibri"/>
              <a:cs typeface="Calibri"/>
            </a:endParaRPr>
          </a:p>
          <a:p>
            <a:endParaRPr lang="it-IT" altLang="it-IT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 Light"/>
            </a:endParaRPr>
          </a:p>
          <a:p>
            <a:endParaRPr lang="it-IT" altLang="it-IT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lt"/>
              <a:cs typeface="+mj-lt"/>
            </a:endParaRPr>
          </a:p>
          <a:p>
            <a:r>
              <a:rPr lang="it-IT" altLang="it-IT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lt"/>
                <a:cs typeface="+mj-lt"/>
              </a:rPr>
              <a:t>Siti Web</a:t>
            </a:r>
          </a:p>
          <a:p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lt"/>
                <a:cs typeface="+mj-lt"/>
                <a:hlinkClick r:id="rId5"/>
              </a:rPr>
              <a:t>https://www.aics.gov.it/</a:t>
            </a:r>
            <a:endParaRPr lang="it-IT" sz="1800" dirty="0">
              <a:latin typeface="Calibri"/>
              <a:ea typeface="Calibri Light" panose="020F0302020204030204"/>
              <a:cs typeface="Calibri Light" panose="020F0302020204030204"/>
            </a:endParaRPr>
          </a:p>
          <a:p>
            <a:endParaRPr lang="it-IT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 Light" panose="020F0302020204030204"/>
              <a:cs typeface="Calibri Light"/>
            </a:endParaRPr>
          </a:p>
          <a:p>
            <a:endParaRPr lang="it-IT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 Light" panose="020F0302020204030204"/>
              <a:cs typeface="Calibri Light"/>
            </a:endParaRPr>
          </a:p>
          <a:p>
            <a:endParaRPr lang="it-IT" altLang="it-IT" sz="24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 Light" panose="020F0302020204030204"/>
              <a:cs typeface="Calibri Light"/>
            </a:endParaRPr>
          </a:p>
          <a:p>
            <a:endParaRPr lang="it-IT" altLang="it-IT" sz="24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 Light" panose="020F0302020204030204"/>
              <a:cs typeface="Calibri Light"/>
            </a:endParaRPr>
          </a:p>
          <a:p>
            <a:endParaRPr lang="it-IT" altLang="it-IT" sz="24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 Light" panose="020F0302020204030204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86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2">
            <a:extLst>
              <a:ext uri="{FF2B5EF4-FFF2-40B4-BE49-F238E27FC236}">
                <a16:creationId xmlns:a16="http://schemas.microsoft.com/office/drawing/2014/main" id="{ED038A24-C798-62EA-032D-94284C9F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137" y="2150636"/>
            <a:ext cx="7886700" cy="1325563"/>
          </a:xfrm>
        </p:spPr>
        <p:txBody>
          <a:bodyPr/>
          <a:lstStyle/>
          <a:p>
            <a:pPr algn="ctr"/>
            <a:r>
              <a:rPr lang="it-IT" alt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/>
            </a:r>
            <a:br>
              <a:rPr lang="it-IT" alt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</a:br>
            <a:r>
              <a:rPr lang="it-IT" altLang="it-IT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/>
            </a:r>
            <a:br>
              <a:rPr lang="it-IT" altLang="it-IT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</a:br>
            <a:r>
              <a:rPr lang="it-IT" alt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/>
            </a:r>
            <a:br>
              <a:rPr lang="it-IT" alt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</a:br>
            <a:r>
              <a:rPr lang="it-IT" alt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Grazie </a:t>
            </a:r>
            <a:r>
              <a:rPr lang="it-IT" altLang="it-IT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per </a:t>
            </a:r>
            <a:r>
              <a:rPr lang="it-IT" alt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l’attenzione</a:t>
            </a:r>
            <a:br>
              <a:rPr lang="it-IT" alt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</a:br>
            <a:r>
              <a:rPr lang="it-IT" alt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it-IT" alt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it-IT" alt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alt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 Light"/>
              <a:cs typeface="Calibri Light"/>
            </a:endParaRP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ED038A24-C798-62EA-032D-94284C9FB335}"/>
              </a:ext>
            </a:extLst>
          </p:cNvPr>
          <p:cNvSpPr txBox="1">
            <a:spLocks/>
          </p:cNvSpPr>
          <p:nvPr/>
        </p:nvSpPr>
        <p:spPr bwMode="auto">
          <a:xfrm>
            <a:off x="1025237" y="3476199"/>
            <a:ext cx="6225764" cy="176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it-IT" alt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/>
            </a:r>
            <a:br>
              <a:rPr lang="it-IT" alt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</a:br>
            <a:r>
              <a:rPr lang="it-IT" alt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/>
            </a:r>
            <a:br>
              <a:rPr lang="it-IT" alt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</a:br>
            <a:r>
              <a:rPr lang="it-IT" alt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/>
            </a:r>
            <a:br>
              <a:rPr lang="it-IT" alt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</a:br>
            <a:r>
              <a:rPr lang="it-IT" altLang="it-IT" sz="2800" b="1" i="1" dirty="0" smtClean="0">
                <a:solidFill>
                  <a:srgbClr val="002060"/>
                </a:solidFill>
                <a:latin typeface="Calibri"/>
                <a:cs typeface="Calibri"/>
              </a:rPr>
              <a:t>Team AICS ECG:</a:t>
            </a:r>
          </a:p>
          <a:p>
            <a:r>
              <a:rPr lang="it-IT" altLang="it-IT" sz="2400" i="1" dirty="0" smtClean="0">
                <a:solidFill>
                  <a:srgbClr val="002060"/>
                </a:solidFill>
                <a:latin typeface="Calibri"/>
                <a:cs typeface="Calibri"/>
              </a:rPr>
              <a:t>Grazia Sgarra</a:t>
            </a:r>
          </a:p>
          <a:p>
            <a:r>
              <a:rPr lang="it-IT" altLang="it-IT" sz="2400" i="1" dirty="0" smtClean="0">
                <a:solidFill>
                  <a:srgbClr val="002060"/>
                </a:solidFill>
                <a:latin typeface="Calibri"/>
                <a:cs typeface="Calibri"/>
              </a:rPr>
              <a:t>Serena Haass </a:t>
            </a:r>
            <a:r>
              <a:rPr lang="it-IT" altLang="it-IT" sz="2400" i="1" dirty="0" err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lang="it-IT" altLang="it-IT" sz="2400" i="1" dirty="0" err="1" smtClean="0">
                <a:solidFill>
                  <a:srgbClr val="002060"/>
                </a:solidFill>
                <a:latin typeface="Calibri"/>
                <a:cs typeface="Calibri"/>
              </a:rPr>
              <a:t>pithover</a:t>
            </a:r>
            <a:endParaRPr lang="it-IT" altLang="it-IT" sz="2400" i="1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it-IT" altLang="it-IT" sz="2400" i="1" dirty="0" smtClean="0">
                <a:solidFill>
                  <a:srgbClr val="002060"/>
                </a:solidFill>
                <a:latin typeface="Calibri"/>
                <a:cs typeface="Calibri"/>
              </a:rPr>
              <a:t>Alessandra Ferrara</a:t>
            </a:r>
          </a:p>
          <a:p>
            <a:r>
              <a:rPr lang="it-IT" altLang="it-IT" sz="2400" i="1" dirty="0" smtClean="0">
                <a:solidFill>
                  <a:srgbClr val="002060"/>
                </a:solidFill>
                <a:latin typeface="Calibri"/>
                <a:cs typeface="Calibri"/>
              </a:rPr>
              <a:t>Elisa Bartolini</a:t>
            </a:r>
          </a:p>
          <a:p>
            <a:r>
              <a:rPr lang="it-IT" altLang="it-IT" sz="2400" i="1" dirty="0" smtClean="0">
                <a:solidFill>
                  <a:srgbClr val="002060"/>
                </a:solidFill>
                <a:latin typeface="Calibri"/>
                <a:cs typeface="Calibri"/>
              </a:rPr>
              <a:t>Irene </a:t>
            </a:r>
            <a:r>
              <a:rPr lang="it-IT" altLang="it-IT" sz="2400" i="1" dirty="0" err="1" smtClean="0">
                <a:solidFill>
                  <a:srgbClr val="002060"/>
                </a:solidFill>
                <a:latin typeface="Calibri"/>
                <a:cs typeface="Calibri"/>
              </a:rPr>
              <a:t>Romualdi</a:t>
            </a:r>
            <a:r>
              <a:rPr lang="it-IT" alt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/>
            </a:r>
            <a:br>
              <a:rPr lang="it-IT" alt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</a:br>
            <a:r>
              <a:rPr lang="it-IT" altLang="it-I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it-IT" altLang="it-I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it-IT" altLang="it-I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altLang="it-I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2B0A27-6DBD-2EAE-B236-04E43D87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258" y="1091682"/>
            <a:ext cx="6427885" cy="1695784"/>
          </a:xfrm>
        </p:spPr>
        <p:txBody>
          <a:bodyPr/>
          <a:lstStyle/>
          <a:p>
            <a:pPr marL="259080" indent="0" algn="just">
              <a:lnSpc>
                <a:spcPct val="107000"/>
              </a:lnSpc>
              <a:buNone/>
            </a:pPr>
            <a:r>
              <a:rPr lang="it-IT" sz="1600" b="1" spc="15">
                <a:solidFill>
                  <a:srgbClr val="222222"/>
                </a:solidFill>
                <a:ea typeface="Calibri"/>
                <a:cs typeface="Times New Roman"/>
              </a:rPr>
              <a:t>4.7</a:t>
            </a:r>
            <a:r>
              <a:rPr lang="it-IT" sz="1600" spc="15">
                <a:solidFill>
                  <a:srgbClr val="222222"/>
                </a:solidFill>
                <a:ea typeface="Calibri"/>
                <a:cs typeface="Times New Roman"/>
              </a:rPr>
              <a:t> Garantire</a:t>
            </a:r>
            <a:r>
              <a:rPr lang="it-IT" sz="1600" spc="15">
                <a:solidFill>
                  <a:srgbClr val="222222"/>
                </a:solidFill>
                <a:effectLst/>
                <a:ea typeface="Calibri"/>
                <a:cs typeface="Times New Roman"/>
              </a:rPr>
              <a:t> entro il 2030 che tutti i discenti acquisiscano la conoscenza e le competenze necessarie a promuovere lo sviluppo sostenibile, anche tramite un educazione volta ad uno sviluppo e uno stile di vita sostenibile, ai diritti umani, alla parità di genere, alla promozione di una cultura pacifica e non violenta, alla </a:t>
            </a:r>
            <a:r>
              <a:rPr lang="it-IT" sz="1600" b="1" spc="15">
                <a:solidFill>
                  <a:srgbClr val="222222"/>
                </a:solidFill>
                <a:effectLst/>
                <a:ea typeface="Calibri"/>
                <a:cs typeface="Times New Roman"/>
              </a:rPr>
              <a:t>cittadinanza globale</a:t>
            </a:r>
            <a:r>
              <a:rPr lang="it-IT" sz="1600" spc="15">
                <a:solidFill>
                  <a:srgbClr val="222222"/>
                </a:solidFill>
                <a:effectLst/>
                <a:ea typeface="Calibri"/>
                <a:cs typeface="Times New Roman"/>
              </a:rPr>
              <a:t> e alla valorizzazione delle diversità culturali e del contributo della cultura allo</a:t>
            </a:r>
            <a:r>
              <a:rPr lang="it-IT" sz="1600" b="1" spc="15">
                <a:solidFill>
                  <a:srgbClr val="222222"/>
                </a:solidFill>
                <a:effectLst/>
                <a:ea typeface="Calibri"/>
                <a:cs typeface="Times New Roman"/>
              </a:rPr>
              <a:t> sviluppo sostenibile</a:t>
            </a:r>
            <a:endParaRPr lang="it-IT" sz="1600" b="1">
              <a:effectLst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it-IT" sz="20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B93F6D-A568-D247-AB4C-0BBCCA8467C4}"/>
              </a:ext>
            </a:extLst>
          </p:cNvPr>
          <p:cNvSpPr txBox="1"/>
          <p:nvPr/>
        </p:nvSpPr>
        <p:spPr>
          <a:xfrm>
            <a:off x="2481941" y="3196994"/>
            <a:ext cx="6156455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sz="1600" b="1" spc="15">
                <a:solidFill>
                  <a:srgbClr val="222222"/>
                </a:solidFill>
                <a:effectLst/>
                <a:latin typeface="Calibri"/>
                <a:ea typeface="Calibri"/>
                <a:cs typeface="Times New Roman"/>
              </a:rPr>
              <a:t>12.8 </a:t>
            </a:r>
            <a:r>
              <a:rPr lang="it-IT" sz="1600" spc="15">
                <a:solidFill>
                  <a:srgbClr val="222222"/>
                </a:solidFill>
                <a:effectLst/>
                <a:latin typeface="Calibri"/>
                <a:ea typeface="Calibri"/>
                <a:cs typeface="Times New Roman"/>
              </a:rPr>
              <a:t>Entro il 2030, accertarsi che tutte le persone, in ogni parte del mondo, abbiano le informazioni rilevanti e la giusta consapevolezza dello sviluppo sostenibile e di uno stile di vita in armonia con la natura</a:t>
            </a:r>
            <a:endParaRPr lang="it-IT" sz="1600">
              <a:effectLst/>
              <a:latin typeface="Calibri"/>
              <a:ea typeface="Calibri"/>
              <a:cs typeface="Times New Roman"/>
            </a:endParaRPr>
          </a:p>
          <a:p>
            <a:endParaRPr lang="it-IT" sz="140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A9C3A89-762A-9D0E-EE5D-4E431FC4E542}"/>
              </a:ext>
            </a:extLst>
          </p:cNvPr>
          <p:cNvSpPr txBox="1"/>
          <p:nvPr/>
        </p:nvSpPr>
        <p:spPr>
          <a:xfrm>
            <a:off x="2481941" y="4411698"/>
            <a:ext cx="6156455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sz="1600" b="1">
                <a:effectLst/>
                <a:latin typeface="Calibri"/>
                <a:ea typeface="Calibri"/>
                <a:cs typeface="Times New Roman"/>
              </a:rPr>
              <a:t>13.3</a:t>
            </a:r>
            <a:r>
              <a:rPr lang="it-IT" sz="1600">
                <a:effectLst/>
                <a:latin typeface="Calibri"/>
                <a:ea typeface="Calibri"/>
                <a:cs typeface="Times New Roman"/>
              </a:rPr>
              <a:t> Migliorare l’istruzione, la sensibilizzazione e la capacità umana e istituzionale per quanto riguarda la mitigazione del cambiamento climatico, l’adattamento, la riduzione dell’impatto e l’allerta tempestiva</a:t>
            </a:r>
            <a:endParaRPr lang="en-US" sz="1600">
              <a:latin typeface="Calibri"/>
              <a:ea typeface="Calibri"/>
              <a:cs typeface="Times New Roman"/>
            </a:endParaRPr>
          </a:p>
          <a:p>
            <a:endParaRPr lang="it-IT" sz="1400"/>
          </a:p>
        </p:txBody>
      </p:sp>
      <p:pic>
        <p:nvPicPr>
          <p:cNvPr id="14" name="Immagine 13" descr="Immagine che contiene testo, uccello, design&#10;&#10;Descrizione generata automaticamente">
            <a:extLst>
              <a:ext uri="{FF2B5EF4-FFF2-40B4-BE49-F238E27FC236}">
                <a16:creationId xmlns:a16="http://schemas.microsoft.com/office/drawing/2014/main" id="{A8BD07BF-666E-5336-68E9-2746084FF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96" y="4240625"/>
            <a:ext cx="1220001" cy="1220534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1F7251BD-613C-1CA7-B3F0-ECC144AB440B}"/>
              </a:ext>
            </a:extLst>
          </p:cNvPr>
          <p:cNvSpPr/>
          <p:nvPr/>
        </p:nvSpPr>
        <p:spPr>
          <a:xfrm>
            <a:off x="362875" y="2794314"/>
            <a:ext cx="1861381" cy="11661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2400" b="1"/>
              <a:t>Educazione</a:t>
            </a:r>
            <a:br>
              <a:rPr lang="it-IT" sz="2400" b="1"/>
            </a:br>
            <a:r>
              <a:rPr lang="it-IT" sz="2400" b="1"/>
              <a:t>Cittadinanza Globale</a:t>
            </a:r>
            <a:endParaRPr lang="it-IT"/>
          </a:p>
        </p:txBody>
      </p:sp>
      <p:pic>
        <p:nvPicPr>
          <p:cNvPr id="20" name="Immagine 19" descr="Immagine che contiene testo, rosso, logo, design&#10;&#10;Descrizione generata automaticamente">
            <a:extLst>
              <a:ext uri="{FF2B5EF4-FFF2-40B4-BE49-F238E27FC236}">
                <a16:creationId xmlns:a16="http://schemas.microsoft.com/office/drawing/2014/main" id="{9330D12D-DFA0-BB05-D143-D57D23D44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34" y="1198063"/>
            <a:ext cx="1228312" cy="123517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705877" y="453552"/>
            <a:ext cx="603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L’ECG per una </a:t>
            </a:r>
            <a:r>
              <a:rPr lang="it-IT" sz="2400" i="1" dirty="0" smtClean="0">
                <a:solidFill>
                  <a:srgbClr val="0070C0"/>
                </a:solidFill>
              </a:rPr>
              <a:t>Cultura di Pace</a:t>
            </a:r>
            <a:endParaRPr lang="it-IT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465" y="515631"/>
            <a:ext cx="8204612" cy="5260018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i="1" dirty="0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Livello Internazionale</a:t>
            </a:r>
            <a:r>
              <a:rPr lang="it-IT" b="1" i="1" dirty="0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 </a:t>
            </a:r>
          </a:p>
          <a:p>
            <a:pPr marL="0" indent="0" algn="just">
              <a:buNone/>
            </a:pPr>
            <a:r>
              <a:rPr lang="it-IT" sz="1600" b="1" i="1" u="sng" dirty="0">
                <a:solidFill>
                  <a:srgbClr val="FF0000"/>
                </a:solidFill>
              </a:rPr>
              <a:t>The New </a:t>
            </a:r>
            <a:r>
              <a:rPr lang="it-IT" sz="1600" b="1" i="1" u="sng" dirty="0" err="1">
                <a:solidFill>
                  <a:srgbClr val="FF0000"/>
                </a:solidFill>
              </a:rPr>
              <a:t>European</a:t>
            </a:r>
            <a:r>
              <a:rPr lang="it-IT" sz="1600" b="1" i="1" u="sng" dirty="0">
                <a:solidFill>
                  <a:srgbClr val="FF0000"/>
                </a:solidFill>
              </a:rPr>
              <a:t> </a:t>
            </a:r>
            <a:r>
              <a:rPr lang="it-IT" sz="1600" b="1" i="1" u="sng" dirty="0" err="1">
                <a:solidFill>
                  <a:srgbClr val="FF0000"/>
                </a:solidFill>
              </a:rPr>
              <a:t>Declaration</a:t>
            </a:r>
            <a:r>
              <a:rPr lang="it-IT" sz="1600" b="1" i="1" u="sng" dirty="0">
                <a:solidFill>
                  <a:srgbClr val="FF0000"/>
                </a:solidFill>
              </a:rPr>
              <a:t> on Global Education to </a:t>
            </a:r>
            <a:r>
              <a:rPr lang="it-IT" sz="1600" b="1" i="1" u="sng" dirty="0" smtClean="0">
                <a:solidFill>
                  <a:srgbClr val="FF0000"/>
                </a:solidFill>
              </a:rPr>
              <a:t>2050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002060"/>
                </a:solidFill>
              </a:rPr>
              <a:t>(adottata a </a:t>
            </a:r>
            <a:r>
              <a:rPr lang="it-IT" sz="1600" dirty="0" smtClean="0">
                <a:solidFill>
                  <a:srgbClr val="002060"/>
                </a:solidFill>
              </a:rPr>
              <a:t>Novembre 2022 </a:t>
            </a:r>
            <a:r>
              <a:rPr lang="it-IT" sz="1600" dirty="0" smtClean="0">
                <a:solidFill>
                  <a:srgbClr val="002060"/>
                </a:solidFill>
              </a:rPr>
              <a:t>– </a:t>
            </a:r>
            <a:r>
              <a:rPr lang="it-IT" sz="1600" dirty="0" err="1" smtClean="0">
                <a:solidFill>
                  <a:srgbClr val="002060"/>
                </a:solidFill>
              </a:rPr>
              <a:t>European</a:t>
            </a:r>
            <a:r>
              <a:rPr lang="it-IT" sz="1600" dirty="0" smtClean="0">
                <a:solidFill>
                  <a:srgbClr val="002060"/>
                </a:solidFill>
              </a:rPr>
              <a:t> </a:t>
            </a:r>
            <a:r>
              <a:rPr lang="it-IT" sz="1600" dirty="0" err="1" smtClean="0">
                <a:solidFill>
                  <a:srgbClr val="002060"/>
                </a:solidFill>
              </a:rPr>
              <a:t>Congress</a:t>
            </a:r>
            <a:r>
              <a:rPr lang="it-IT" sz="1600" dirty="0" smtClean="0">
                <a:solidFill>
                  <a:srgbClr val="002060"/>
                </a:solidFill>
              </a:rPr>
              <a:t>  in </a:t>
            </a:r>
            <a:r>
              <a:rPr lang="it-IT" sz="1600" dirty="0" err="1" smtClean="0">
                <a:solidFill>
                  <a:srgbClr val="002060"/>
                </a:solidFill>
              </a:rPr>
              <a:t>Dublin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it-IT" sz="1600" i="1" dirty="0"/>
              <a:t>«</a:t>
            </a:r>
            <a:r>
              <a:rPr lang="en-US" sz="1600" i="1" dirty="0"/>
              <a:t>Global Education is education that enables people to reflect critically on the world and their place in it; to open their eyes, hearts and minds to the reality of the world at local and global level. It empowers people to understand, imagine, hope and act to bring about a world of social and </a:t>
            </a:r>
            <a:r>
              <a:rPr lang="en-US" sz="1600" b="1" i="1" dirty="0">
                <a:solidFill>
                  <a:srgbClr val="00B050"/>
                </a:solidFill>
              </a:rPr>
              <a:t>climate justice</a:t>
            </a:r>
            <a:r>
              <a:rPr lang="en-US" sz="1600" b="1" i="1" dirty="0"/>
              <a:t>, </a:t>
            </a:r>
            <a:r>
              <a:rPr lang="en-US" sz="1600" b="1" i="1" dirty="0">
                <a:solidFill>
                  <a:srgbClr val="FF0000"/>
                </a:solidFill>
              </a:rPr>
              <a:t>peace</a:t>
            </a:r>
            <a:r>
              <a:rPr lang="en-US" sz="1600" i="1" dirty="0"/>
              <a:t>, solidarity, </a:t>
            </a:r>
            <a:r>
              <a:rPr lang="en-US" sz="1600" b="1" i="1" dirty="0">
                <a:solidFill>
                  <a:srgbClr val="7030A0"/>
                </a:solidFill>
              </a:rPr>
              <a:t>equity and equality</a:t>
            </a:r>
            <a:r>
              <a:rPr lang="en-US" sz="1600" i="1" dirty="0"/>
              <a:t>, planetary </a:t>
            </a:r>
            <a:r>
              <a:rPr lang="en-US" sz="1600" b="1" i="1" dirty="0">
                <a:solidFill>
                  <a:srgbClr val="00B050"/>
                </a:solidFill>
              </a:rPr>
              <a:t>sustainability</a:t>
            </a:r>
            <a:r>
              <a:rPr lang="en-US" sz="1600" b="1" i="1" dirty="0"/>
              <a:t>,</a:t>
            </a:r>
            <a:r>
              <a:rPr lang="en-US" sz="1600" i="1" dirty="0"/>
              <a:t> and international understanding. It involves respect for </a:t>
            </a:r>
            <a:r>
              <a:rPr lang="en-US" sz="1600" b="1" i="1" dirty="0">
                <a:solidFill>
                  <a:srgbClr val="0070C0"/>
                </a:solidFill>
              </a:rPr>
              <a:t>human rights</a:t>
            </a:r>
            <a:r>
              <a:rPr lang="en-US" sz="1600" i="1" dirty="0">
                <a:solidFill>
                  <a:srgbClr val="0070C0"/>
                </a:solidFill>
              </a:rPr>
              <a:t> </a:t>
            </a:r>
            <a:r>
              <a:rPr lang="en-US" sz="1600" i="1" dirty="0"/>
              <a:t>and </a:t>
            </a:r>
            <a:r>
              <a:rPr lang="en-US" sz="1600" b="1" i="1" dirty="0">
                <a:solidFill>
                  <a:srgbClr val="7030A0"/>
                </a:solidFill>
              </a:rPr>
              <a:t>diversity, inclusion</a:t>
            </a:r>
            <a:r>
              <a:rPr lang="en-US" sz="1600" i="1" dirty="0"/>
              <a:t>, and a decent life for all, now and into the future.”</a:t>
            </a:r>
            <a:endParaRPr lang="en-US" sz="1600" i="1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en-US" sz="1600" i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US" sz="1600" b="1" i="1" u="sng" dirty="0">
                <a:solidFill>
                  <a:srgbClr val="FF0000"/>
                </a:solidFill>
              </a:rPr>
              <a:t>Recommendation on Education for Peace, Human Rights and Sustainable </a:t>
            </a:r>
            <a:r>
              <a:rPr lang="en-US" sz="1600" b="1" i="1" u="sng" dirty="0" smtClean="0">
                <a:solidFill>
                  <a:srgbClr val="FF0000"/>
                </a:solidFill>
              </a:rPr>
              <a:t>Development</a:t>
            </a:r>
            <a:r>
              <a:rPr lang="en-US" sz="1600" b="1" i="1" u="sng" dirty="0">
                <a:solidFill>
                  <a:srgbClr val="002060"/>
                </a:solidFill>
              </a:rPr>
              <a:t> </a:t>
            </a:r>
            <a:r>
              <a:rPr lang="en-US" sz="1600" b="1" i="1" u="sng" dirty="0" smtClean="0">
                <a:solidFill>
                  <a:srgbClr val="002060"/>
                </a:solidFill>
              </a:rPr>
              <a:t>(</a:t>
            </a:r>
            <a:r>
              <a:rPr lang="it-IT" sz="1600" dirty="0" smtClean="0">
                <a:solidFill>
                  <a:srgbClr val="002060"/>
                </a:solidFill>
              </a:rPr>
              <a:t>adottata Novembre 2023 - 42esima </a:t>
            </a:r>
            <a:r>
              <a:rPr lang="it-IT" sz="1600" dirty="0">
                <a:solidFill>
                  <a:srgbClr val="002060"/>
                </a:solidFill>
              </a:rPr>
              <a:t>Conferenza Generale </a:t>
            </a:r>
            <a:r>
              <a:rPr lang="it-IT" sz="1600" dirty="0" smtClean="0">
                <a:solidFill>
                  <a:srgbClr val="002060"/>
                </a:solidFill>
              </a:rPr>
              <a:t>dell’UNESCO).</a:t>
            </a:r>
            <a:endParaRPr lang="en-US" sz="1600" dirty="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n-US" sz="1600" i="1" dirty="0"/>
              <a:t>“the important role of education in empowering individuals, communities and societies to address global challenges and to take transformative action for ensuring </a:t>
            </a:r>
            <a:r>
              <a:rPr lang="en-US" sz="1600" b="1" i="1" dirty="0">
                <a:solidFill>
                  <a:srgbClr val="00B050"/>
                </a:solidFill>
              </a:rPr>
              <a:t>sustainable development</a:t>
            </a:r>
            <a:r>
              <a:rPr lang="en-US" sz="1600" i="1" dirty="0">
                <a:solidFill>
                  <a:srgbClr val="00B050"/>
                </a:solidFill>
              </a:rPr>
              <a:t> </a:t>
            </a:r>
            <a:r>
              <a:rPr lang="en-US" sz="1600" i="1" dirty="0"/>
              <a:t>and in implementing the United Nations 2030 Agenda for Sustainable Development, which acknowledges “that there can be no sustainable development without </a:t>
            </a:r>
            <a:r>
              <a:rPr lang="en-US" sz="1600" b="1" i="1" dirty="0">
                <a:solidFill>
                  <a:srgbClr val="FF0000"/>
                </a:solidFill>
              </a:rPr>
              <a:t>peace</a:t>
            </a:r>
            <a:r>
              <a:rPr lang="en-US" sz="1600" b="1" i="1" dirty="0"/>
              <a:t> </a:t>
            </a:r>
            <a:r>
              <a:rPr lang="en-US" sz="1600" i="1" dirty="0"/>
              <a:t>and no peace without sustainable development” and commits States “to </a:t>
            </a:r>
            <a:r>
              <a:rPr lang="en-US" sz="1600" b="1" i="1" dirty="0">
                <a:solidFill>
                  <a:srgbClr val="7030A0"/>
                </a:solidFill>
              </a:rPr>
              <a:t>combat inequalities</a:t>
            </a:r>
            <a:r>
              <a:rPr lang="en-US" sz="1600" i="1" dirty="0">
                <a:solidFill>
                  <a:srgbClr val="7030A0"/>
                </a:solidFill>
              </a:rPr>
              <a:t> </a:t>
            </a:r>
            <a:r>
              <a:rPr lang="en-US" sz="1600" i="1" dirty="0"/>
              <a:t>within and among countries; to build </a:t>
            </a:r>
            <a:r>
              <a:rPr lang="en-US" sz="1600" b="1" i="1" dirty="0">
                <a:solidFill>
                  <a:srgbClr val="FF0000"/>
                </a:solidFill>
              </a:rPr>
              <a:t>peaceful</a:t>
            </a:r>
            <a:r>
              <a:rPr lang="en-US" sz="1600" i="1" dirty="0"/>
              <a:t>, just and inclusive societies; to protect </a:t>
            </a:r>
            <a:r>
              <a:rPr lang="en-US" sz="1600" b="1" i="1" dirty="0">
                <a:solidFill>
                  <a:srgbClr val="0070C0"/>
                </a:solidFill>
              </a:rPr>
              <a:t>human rights</a:t>
            </a:r>
            <a:r>
              <a:rPr lang="en-US" sz="1600" i="1" dirty="0">
                <a:solidFill>
                  <a:srgbClr val="0070C0"/>
                </a:solidFill>
              </a:rPr>
              <a:t> </a:t>
            </a:r>
            <a:r>
              <a:rPr lang="en-US" sz="1600" i="1" dirty="0"/>
              <a:t>and promote </a:t>
            </a:r>
            <a:r>
              <a:rPr lang="en-US" sz="1600" b="1" i="1" dirty="0">
                <a:solidFill>
                  <a:srgbClr val="7030A0"/>
                </a:solidFill>
              </a:rPr>
              <a:t>gender equality</a:t>
            </a:r>
            <a:r>
              <a:rPr lang="en-US" sz="1600" i="1" dirty="0">
                <a:solidFill>
                  <a:srgbClr val="7030A0"/>
                </a:solidFill>
              </a:rPr>
              <a:t> </a:t>
            </a:r>
            <a:r>
              <a:rPr lang="en-US" sz="1600" i="1" dirty="0"/>
              <a:t>and the empowerment of youth and all women and girls; and to ensure the lasting </a:t>
            </a:r>
            <a:r>
              <a:rPr lang="en-US" sz="1600" b="1" i="1" dirty="0">
                <a:solidFill>
                  <a:srgbClr val="00B050"/>
                </a:solidFill>
              </a:rPr>
              <a:t>protection of the planet and its natural resources</a:t>
            </a:r>
            <a:r>
              <a:rPr lang="en-US" sz="1600" i="1" dirty="0"/>
              <a:t>”</a:t>
            </a:r>
            <a:endParaRPr lang="en-US" sz="1600" i="1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en-US" sz="1600" i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6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4CDC6804-DD32-3646-7214-778DEF13B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708" y="575353"/>
            <a:ext cx="2340009" cy="4682164"/>
          </a:xfrm>
        </p:spPr>
        <p:txBody>
          <a:bodyPr/>
          <a:lstStyle/>
          <a:p>
            <a:endParaRPr lang="it-IT" sz="1400" dirty="0">
              <a:solidFill>
                <a:schemeClr val="dk1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1400" dirty="0">
                <a:solidFill>
                  <a:schemeClr val="dk1"/>
                </a:solidFill>
                <a:ea typeface="+mn-lt"/>
                <a:cs typeface="+mn-lt"/>
              </a:rPr>
              <a:t>  </a:t>
            </a:r>
            <a:r>
              <a:rPr lang="it-IT" sz="1400" b="1" dirty="0">
                <a:solidFill>
                  <a:srgbClr val="0070C0"/>
                </a:solidFill>
                <a:ea typeface="+mn-lt"/>
                <a:cs typeface="+mn-lt"/>
              </a:rPr>
              <a:t> STRATEGIA ITALIANA ECG</a:t>
            </a:r>
            <a:endParaRPr lang="en-US" sz="1200" dirty="0">
              <a:solidFill>
                <a:schemeClr val="dk1"/>
              </a:solidFill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it-IT" sz="1200" dirty="0" smtClean="0">
                <a:solidFill>
                  <a:schemeClr val="dk1"/>
                </a:solidFill>
                <a:ea typeface="+mn-lt"/>
                <a:cs typeface="+mn-lt"/>
              </a:rPr>
              <a:t>L’Educazione alla Cittadinanza</a:t>
            </a:r>
            <a:r>
              <a:rPr lang="it-IT" sz="1200" dirty="0">
                <a:solidFill>
                  <a:schemeClr val="dk1"/>
                </a:solidFill>
                <a:ea typeface="+mn-lt"/>
                <a:cs typeface="+mn-lt"/>
              </a:rPr>
              <a:t> Globale non è una delle educazioni, né una materia aggiuntiva. È un approccio trasversale a tutte le </a:t>
            </a:r>
            <a:r>
              <a:rPr lang="it-IT" sz="1200" dirty="0" smtClean="0">
                <a:solidFill>
                  <a:schemeClr val="dk1"/>
                </a:solidFill>
                <a:ea typeface="+mn-lt"/>
                <a:cs typeface="+mn-lt"/>
              </a:rPr>
              <a:t>discipline.</a:t>
            </a:r>
          </a:p>
          <a:p>
            <a:pPr marL="0" indent="0" algn="just">
              <a:buNone/>
            </a:pPr>
            <a:r>
              <a:rPr lang="it-IT" sz="1200" dirty="0" smtClean="0">
                <a:solidFill>
                  <a:schemeClr val="dk1"/>
                </a:solidFill>
                <a:ea typeface="+mn-lt"/>
                <a:cs typeface="+mn-lt"/>
              </a:rPr>
              <a:t>L’ECG prevede percorsi nei contesti di: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dirty="0" smtClean="0">
                <a:solidFill>
                  <a:schemeClr val="dk1"/>
                </a:solidFill>
                <a:ea typeface="+mn-lt"/>
                <a:cs typeface="+mn-lt"/>
              </a:rPr>
              <a:t>Educazione Formale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dirty="0" smtClean="0">
                <a:solidFill>
                  <a:schemeClr val="dk1"/>
                </a:solidFill>
                <a:ea typeface="+mn-lt"/>
                <a:cs typeface="+mn-lt"/>
              </a:rPr>
              <a:t>Educazione In-formale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dirty="0" smtClean="0">
                <a:solidFill>
                  <a:schemeClr val="dk1"/>
                </a:solidFill>
                <a:ea typeface="+mn-lt"/>
                <a:cs typeface="+mn-lt"/>
              </a:rPr>
              <a:t>Informazione e sensibilizzazione </a:t>
            </a:r>
            <a:endParaRPr lang="en-US" sz="1200" dirty="0">
              <a:solidFill>
                <a:schemeClr val="dk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dirty="0">
                <a:ea typeface="+mn-lt"/>
                <a:cs typeface="+mn-lt"/>
              </a:rPr>
              <a:t>         </a:t>
            </a:r>
            <a:r>
              <a:rPr lang="it-IT" sz="1400" b="1" dirty="0">
                <a:solidFill>
                  <a:srgbClr val="0070C0"/>
                </a:solidFill>
                <a:ea typeface="+mn-lt"/>
                <a:cs typeface="+mn-lt"/>
              </a:rPr>
              <a:t>AMBITI:</a:t>
            </a:r>
            <a:endParaRPr lang="it-IT" sz="1200" dirty="0">
              <a:solidFill>
                <a:schemeClr val="dk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1200" dirty="0">
                <a:solidFill>
                  <a:schemeClr val="dk1"/>
                </a:solidFill>
                <a:ea typeface="+mn-lt"/>
                <a:cs typeface="+mn-lt"/>
              </a:rPr>
              <a:t>▪  Diritti umani </a:t>
            </a:r>
          </a:p>
          <a:p>
            <a:pPr marL="0" indent="0">
              <a:buNone/>
            </a:pPr>
            <a:r>
              <a:rPr lang="it-IT" sz="1200" dirty="0">
                <a:solidFill>
                  <a:schemeClr val="dk1"/>
                </a:solidFill>
                <a:ea typeface="+mn-lt"/>
                <a:cs typeface="+mn-lt"/>
              </a:rPr>
              <a:t>▪  Intercultura </a:t>
            </a:r>
          </a:p>
          <a:p>
            <a:pPr marL="0" indent="0">
              <a:buNone/>
            </a:pPr>
            <a:r>
              <a:rPr lang="it-IT" sz="1200" dirty="0">
                <a:solidFill>
                  <a:schemeClr val="dk1"/>
                </a:solidFill>
                <a:ea typeface="+mn-lt"/>
                <a:cs typeface="+mn-lt"/>
              </a:rPr>
              <a:t>▪  Comprensione e  Cooperazione internazionale </a:t>
            </a:r>
          </a:p>
          <a:p>
            <a:pPr marL="0" indent="0">
              <a:buNone/>
            </a:pPr>
            <a:r>
              <a:rPr lang="it-IT" sz="1200" dirty="0">
                <a:solidFill>
                  <a:schemeClr val="dk1"/>
                </a:solidFill>
                <a:ea typeface="+mn-lt"/>
                <a:cs typeface="+mn-lt"/>
              </a:rPr>
              <a:t>▪  Pace</a:t>
            </a:r>
          </a:p>
          <a:p>
            <a:pPr marL="0" indent="0">
              <a:buNone/>
            </a:pPr>
            <a:r>
              <a:rPr lang="it-IT" sz="1200" dirty="0">
                <a:solidFill>
                  <a:schemeClr val="dk1"/>
                </a:solidFill>
                <a:ea typeface="+mn-lt"/>
                <a:cs typeface="+mn-lt"/>
              </a:rPr>
              <a:t> ▪ Sostenibilità</a:t>
            </a:r>
            <a:endParaRPr lang="it-IT" sz="1200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284D6D7-39AD-8720-7755-4FD95C16042A}"/>
              </a:ext>
            </a:extLst>
          </p:cNvPr>
          <p:cNvSpPr txBox="1"/>
          <p:nvPr/>
        </p:nvSpPr>
        <p:spPr>
          <a:xfrm>
            <a:off x="3139977" y="579313"/>
            <a:ext cx="2337919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>
                <a:latin typeface="Calibri"/>
                <a:ea typeface="Calibri"/>
                <a:cs typeface="Calibri"/>
              </a:rPr>
              <a:t>  </a:t>
            </a:r>
            <a:r>
              <a:rPr lang="it-IT" sz="14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 </a:t>
            </a:r>
            <a:endParaRPr lang="it-IT" sz="1400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algn="ctr"/>
            <a:r>
              <a:rPr lang="it-IT" sz="14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LEGGE EDUCAZIONE CIVICA   (LINEE GUIDA OPERATIVE)</a:t>
            </a:r>
            <a:endParaRPr lang="it-IT" sz="1400" b="1" dirty="0">
              <a:solidFill>
                <a:srgbClr val="0070C0"/>
              </a:solidFill>
              <a:ea typeface="Calibri"/>
              <a:cs typeface="Calibri"/>
            </a:endParaRPr>
          </a:p>
          <a:p>
            <a:endParaRPr lang="it-IT" sz="1200" dirty="0">
              <a:latin typeface="Calibri"/>
              <a:ea typeface="Segoe UI"/>
              <a:cs typeface="Segoe UI"/>
            </a:endParaRPr>
          </a:p>
          <a:p>
            <a:pPr algn="just"/>
            <a:r>
              <a:rPr lang="it-IT" sz="1200" dirty="0" smtClean="0">
                <a:latin typeface="Calibri"/>
                <a:ea typeface="Segoe UI"/>
                <a:cs typeface="Segoe UI"/>
              </a:rPr>
              <a:t>L'Educazione</a:t>
            </a:r>
            <a:r>
              <a:rPr lang="it-IT" sz="1200" baseline="0" dirty="0">
                <a:latin typeface="Calibri"/>
                <a:ea typeface="Segoe UI"/>
                <a:cs typeface="Segoe UI"/>
              </a:rPr>
              <a:t> Civica è una disciplina trasversale che interessa tutti i gradi scolastici, a partire dalla scuola dell’Infanzia fino alla scuola secondaria di II grado</a:t>
            </a:r>
            <a:r>
              <a:rPr lang="en-US" sz="1200" dirty="0">
                <a:latin typeface="Calibri"/>
                <a:ea typeface="Segoe UI"/>
                <a:cs typeface="Segoe UI"/>
              </a:rPr>
              <a:t/>
            </a:r>
            <a:br>
              <a:rPr lang="en-US" sz="1200" dirty="0">
                <a:latin typeface="Calibri"/>
                <a:ea typeface="Segoe UI"/>
                <a:cs typeface="Segoe UI"/>
              </a:rPr>
            </a:br>
            <a:r>
              <a:rPr lang="en-US" sz="1200" dirty="0">
                <a:latin typeface="Calibri"/>
                <a:ea typeface="Segoe UI"/>
                <a:cs typeface="Segoe UI"/>
              </a:rPr>
              <a:t>​</a:t>
            </a:r>
            <a:br>
              <a:rPr lang="en-US" sz="1200" dirty="0">
                <a:latin typeface="Calibri"/>
                <a:ea typeface="Segoe UI"/>
                <a:cs typeface="Segoe UI"/>
              </a:rPr>
            </a:br>
            <a:r>
              <a:rPr lang="it-IT" sz="14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 AMBITI:</a:t>
            </a:r>
            <a:endParaRPr lang="it-IT" sz="1400" b="1" dirty="0">
              <a:solidFill>
                <a:srgbClr val="0070C0"/>
              </a:solidFill>
              <a:latin typeface="Calibri"/>
              <a:ea typeface="Calibri"/>
              <a:cs typeface="Segoe UI"/>
            </a:endParaRPr>
          </a:p>
          <a:p>
            <a:r>
              <a:rPr lang="en-US" sz="1200" dirty="0">
                <a:latin typeface="Calibri"/>
                <a:ea typeface="Segoe UI"/>
                <a:cs typeface="Segoe UI"/>
              </a:rPr>
              <a:t/>
            </a:r>
            <a:br>
              <a:rPr lang="en-US" sz="1200" dirty="0">
                <a:latin typeface="Calibri"/>
                <a:ea typeface="Segoe UI"/>
                <a:cs typeface="Segoe UI"/>
              </a:rPr>
            </a:br>
            <a:r>
              <a:rPr lang="it-IT" sz="1200" baseline="0" dirty="0">
                <a:latin typeface="Calibri"/>
                <a:ea typeface="Segoe UI"/>
                <a:cs typeface="Segoe UI"/>
              </a:rPr>
              <a:t>▪COSTITUZIONE, diritto (nazionale e internazionale), legalità e</a:t>
            </a:r>
            <a:r>
              <a:rPr lang="it-IT" sz="1200" b="1" baseline="0" dirty="0">
                <a:latin typeface="Calibri"/>
                <a:ea typeface="Segoe UI"/>
                <a:cs typeface="Segoe UI"/>
              </a:rPr>
              <a:t> solidarietà</a:t>
            </a:r>
            <a:r>
              <a:rPr lang="en-US" sz="1200" dirty="0">
                <a:latin typeface="Calibri"/>
                <a:ea typeface="Segoe UI"/>
                <a:cs typeface="Segoe UI"/>
              </a:rPr>
              <a:t>​</a:t>
            </a:r>
            <a:endParaRPr lang="en-US" sz="1200" dirty="0">
              <a:ea typeface="Calibri"/>
              <a:cs typeface="Calibri"/>
            </a:endParaRPr>
          </a:p>
          <a:p>
            <a:endParaRPr lang="en-US" sz="1200" dirty="0">
              <a:latin typeface="Calibri"/>
              <a:ea typeface="Segoe UI"/>
              <a:cs typeface="Segoe UI"/>
            </a:endParaRPr>
          </a:p>
          <a:p>
            <a:pPr rtl="0"/>
            <a:r>
              <a:rPr lang="it-IT" sz="1200" baseline="0" dirty="0">
                <a:latin typeface="Calibri"/>
                <a:ea typeface="Segoe UI"/>
                <a:cs typeface="Segoe UI"/>
              </a:rPr>
              <a:t>▪SVILUPPO SOSTENIBILE, educazione ambientale, conoscenza e tutela del patrimonio e del territorio</a:t>
            </a:r>
            <a:r>
              <a:rPr lang="en-US" sz="1200" dirty="0">
                <a:latin typeface="Calibri"/>
                <a:ea typeface="Segoe UI"/>
                <a:cs typeface="Segoe UI"/>
              </a:rPr>
              <a:t>​</a:t>
            </a:r>
          </a:p>
          <a:p>
            <a:endParaRPr lang="en-US" sz="1200" dirty="0">
              <a:latin typeface="Calibri"/>
              <a:ea typeface="Segoe UI"/>
              <a:cs typeface="Segoe UI"/>
            </a:endParaRPr>
          </a:p>
          <a:p>
            <a:pPr rtl="0"/>
            <a:r>
              <a:rPr lang="it-IT" sz="1200" baseline="0" dirty="0">
                <a:latin typeface="Calibri"/>
                <a:ea typeface="Segoe UI"/>
                <a:cs typeface="Segoe UI"/>
              </a:rPr>
              <a:t>▪CITTADINANZA DIGITALE</a:t>
            </a:r>
            <a:r>
              <a:rPr lang="en-US" sz="1200" dirty="0">
                <a:latin typeface="Calibri"/>
                <a:ea typeface="Segoe UI"/>
                <a:cs typeface="Segoe UI"/>
              </a:rPr>
              <a:t>​</a:t>
            </a:r>
            <a:endParaRPr lang="it-IT" sz="1200" dirty="0">
              <a:ea typeface="Calibri"/>
              <a:cs typeface="Calibri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9398365-CE22-C9A9-927D-06528A128D21}"/>
              </a:ext>
            </a:extLst>
          </p:cNvPr>
          <p:cNvSpPr txBox="1"/>
          <p:nvPr/>
        </p:nvSpPr>
        <p:spPr>
          <a:xfrm>
            <a:off x="5755955" y="577048"/>
            <a:ext cx="2902171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sz="14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it-IT" sz="1400" b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STRATEGIA NAZIONALE PER LO SVILUPPO SOSTENIBILE</a:t>
            </a:r>
          </a:p>
          <a:p>
            <a:endParaRPr lang="it-IT" sz="1200">
              <a:latin typeface="Calibri"/>
              <a:ea typeface="Calibri"/>
              <a:cs typeface="Calibri"/>
            </a:endParaRPr>
          </a:p>
          <a:p>
            <a:r>
              <a:rPr lang="it-IT" sz="1200">
                <a:latin typeface="Calibri"/>
                <a:ea typeface="Calibri"/>
                <a:cs typeface="Calibri"/>
              </a:rPr>
              <a:t>L'Educazione è riconosciuta nei “Vettori di sostenibilità”, che rappresentano ambiti di azione trasversali per l’integrazione della sostenibilità nelle politiche, nei piani e nei progetti nazionali e territoriali.</a:t>
            </a:r>
            <a:endParaRPr lang="en-US" sz="1200">
              <a:latin typeface="Calibri"/>
              <a:ea typeface="Calibri"/>
              <a:cs typeface="Calibri"/>
            </a:endParaRPr>
          </a:p>
          <a:p>
            <a:r>
              <a:rPr lang="it-IT" sz="1200">
                <a:latin typeface="Calibri"/>
                <a:ea typeface="Calibri"/>
                <a:cs typeface="Calibri"/>
              </a:rPr>
              <a:t> In particolare, il Vettore2 “Cultura per la sostenibilità” ha lo scopo di promuovere la cultura come fattore abilitante dello sviluppo umano e sostenibile.</a:t>
            </a:r>
            <a:r>
              <a:rPr lang="it-IT" sz="1000">
                <a:ea typeface="Calibri"/>
                <a:cs typeface="Calibri"/>
              </a:rPr>
              <a:t/>
            </a:r>
            <a:br>
              <a:rPr lang="it-IT" sz="1000">
                <a:ea typeface="Calibri"/>
                <a:cs typeface="Calibri"/>
              </a:rPr>
            </a:br>
            <a:endParaRPr lang="it-IT" sz="1000">
              <a:ea typeface="Calibri"/>
              <a:cs typeface="Calibri"/>
            </a:endParaRPr>
          </a:p>
          <a:p>
            <a:pPr algn="ctr"/>
            <a:r>
              <a:rPr lang="it-IT" sz="1400" b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AMBITI:</a:t>
            </a:r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it-IT" sz="1000">
                <a:ea typeface="Calibri"/>
                <a:cs typeface="Calibri"/>
              </a:rPr>
              <a:t/>
            </a:r>
            <a:br>
              <a:rPr lang="it-IT" sz="1000">
                <a:ea typeface="Calibri"/>
                <a:cs typeface="Calibri"/>
              </a:rPr>
            </a:br>
            <a:r>
              <a:rPr lang="it-IT" sz="1200">
                <a:latin typeface="Calibri"/>
                <a:ea typeface="Calibri"/>
                <a:cs typeface="Calibri"/>
              </a:rPr>
              <a:t>▪Educazione e Formazione; </a:t>
            </a:r>
            <a:endParaRPr lang="en-US" sz="1200">
              <a:latin typeface="Calibri"/>
              <a:ea typeface="Calibri"/>
              <a:cs typeface="Calibri"/>
            </a:endParaRPr>
          </a:p>
          <a:p>
            <a:r>
              <a:rPr lang="it-IT" sz="1200">
                <a:latin typeface="Calibri"/>
                <a:ea typeface="Calibri"/>
                <a:cs typeface="Calibri"/>
              </a:rPr>
              <a:t>▪Informazione e Comunicazione</a:t>
            </a:r>
            <a:r>
              <a:rPr lang="it-IT" sz="1200">
                <a:ea typeface="Calibri"/>
                <a:cs typeface="Calibri"/>
              </a:rPr>
              <a:t/>
            </a:r>
            <a:br>
              <a:rPr lang="it-IT" sz="1200">
                <a:ea typeface="Calibri"/>
                <a:cs typeface="Calibri"/>
              </a:rPr>
            </a:br>
            <a:r>
              <a:rPr lang="it-IT" sz="1200">
                <a:ea typeface="Calibri"/>
                <a:cs typeface="Calibri"/>
              </a:rPr>
              <a:t/>
            </a:r>
            <a:br>
              <a:rPr lang="it-IT" sz="1200">
                <a:ea typeface="Calibri"/>
                <a:cs typeface="Calibri"/>
              </a:rPr>
            </a:br>
            <a:r>
              <a:rPr lang="it-IT" sz="1200">
                <a:latin typeface="Calibri"/>
                <a:ea typeface="Calibri"/>
                <a:cs typeface="Calibri"/>
              </a:rPr>
              <a:t>Promuovere il processo di trasformazione delle conoscenze in competenze, nonché lo sviluppo di uno stile di vita sostenibile e la diffusione di una cultura fondata sui </a:t>
            </a:r>
            <a:r>
              <a:rPr lang="it-IT" sz="1200" b="1">
                <a:latin typeface="Calibri"/>
                <a:ea typeface="Calibri"/>
                <a:cs typeface="Calibri"/>
              </a:rPr>
              <a:t>valori della pace, dell’equità, dell’inclusione sociale,</a:t>
            </a:r>
            <a:r>
              <a:rPr lang="it-IT" sz="1200">
                <a:latin typeface="Calibri"/>
                <a:ea typeface="Calibri"/>
                <a:cs typeface="Calibri"/>
              </a:rPr>
              <a:t> con particolare riferimento alle persone con disabilità, della non violenza e della </a:t>
            </a:r>
            <a:r>
              <a:rPr lang="it-IT" sz="1200" b="1">
                <a:latin typeface="Calibri"/>
                <a:ea typeface="Calibri"/>
                <a:cs typeface="Calibri"/>
              </a:rPr>
              <a:t>cittadinanza globale</a:t>
            </a:r>
            <a:endParaRPr lang="en-US" sz="1200" b="1">
              <a:latin typeface="Calibri"/>
              <a:ea typeface="Calibri"/>
              <a:cs typeface="Calibri"/>
            </a:endParaRPr>
          </a:p>
          <a:p>
            <a:pPr algn="l"/>
            <a:endParaRPr lang="it-IT" sz="1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73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D5A0AA-53CA-551D-E1B0-280E720E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431888"/>
          </a:xfrm>
        </p:spPr>
        <p:txBody>
          <a:bodyPr/>
          <a:lstStyle/>
          <a:p>
            <a:pPr algn="ctr"/>
            <a:r>
              <a:rPr lang="it-IT" sz="2400" i="1" dirty="0">
                <a:solidFill>
                  <a:srgbClr val="0070C0"/>
                </a:solidFill>
                <a:latin typeface="Calibri"/>
                <a:ea typeface="Calibri"/>
                <a:cs typeface="Calibri Light"/>
              </a:rPr>
              <a:t>Come realizzare  gli impegni presi </a:t>
            </a:r>
            <a:r>
              <a:rPr lang="it-IT" sz="2400" i="1" dirty="0">
                <a:latin typeface="Calibri"/>
                <a:cs typeface="Calibri Light"/>
              </a:rPr>
              <a:t/>
            </a:r>
            <a:br>
              <a:rPr lang="it-IT" sz="2400" i="1" dirty="0">
                <a:latin typeface="Calibri"/>
                <a:cs typeface="Calibri Light"/>
              </a:rPr>
            </a:br>
            <a:r>
              <a:rPr lang="it-IT" sz="2400" i="1" dirty="0">
                <a:solidFill>
                  <a:srgbClr val="0070C0"/>
                </a:solidFill>
                <a:latin typeface="Calibri"/>
                <a:ea typeface="Calibri"/>
                <a:cs typeface="Calibri Light"/>
              </a:rPr>
              <a:t>a livello internazionale e nazionale?</a:t>
            </a:r>
            <a:endParaRPr lang="en-US" sz="2400" i="1" dirty="0">
              <a:solidFill>
                <a:srgbClr val="0070C0"/>
              </a:solidFill>
              <a:latin typeface="Calibri"/>
              <a:ea typeface="Calibri"/>
              <a:cs typeface="Calibri Light" panose="020F030202020403020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255063-C172-3EB5-BF9C-CB7293533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674" y="1978090"/>
            <a:ext cx="8588448" cy="4050017"/>
          </a:xfrm>
        </p:spPr>
        <p:txBody>
          <a:bodyPr/>
          <a:lstStyle/>
          <a:p>
            <a:endParaRPr lang="it-IT" sz="18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endParaRPr lang="it-IT" sz="18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endParaRPr lang="it-IT" sz="18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endParaRPr lang="it-IT" sz="18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endParaRPr lang="it-IT" sz="18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endParaRPr lang="it-IT" sz="18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endParaRPr lang="it-IT" sz="18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endParaRPr lang="it-IT" sz="1800" b="1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endParaRPr lang="it-IT" sz="1800" b="1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endParaRPr lang="it-IT" sz="1800" dirty="0">
              <a:cs typeface="Times New Roman"/>
            </a:endParaRPr>
          </a:p>
        </p:txBody>
      </p:sp>
      <p:pic>
        <p:nvPicPr>
          <p:cNvPr id="10" name="Picture 9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8F81CE3D-033B-3F9C-F60A-6F7662928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000" y="2229922"/>
            <a:ext cx="2283224" cy="1854207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DAD732F4-DAE3-555A-D98A-1431D11B86FF}"/>
              </a:ext>
            </a:extLst>
          </p:cNvPr>
          <p:cNvSpPr/>
          <p:nvPr/>
        </p:nvSpPr>
        <p:spPr>
          <a:xfrm>
            <a:off x="488270" y="2500543"/>
            <a:ext cx="2330388" cy="134644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ea typeface="Calibri"/>
                <a:cs typeface="Calibri"/>
              </a:rPr>
              <a:t>CONDIVISIONE</a:t>
            </a:r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46E34C7-4441-F6C4-CC87-C6C1024EC1C9}"/>
              </a:ext>
            </a:extLst>
          </p:cNvPr>
          <p:cNvSpPr/>
          <p:nvPr/>
        </p:nvSpPr>
        <p:spPr>
          <a:xfrm>
            <a:off x="6110795" y="2478349"/>
            <a:ext cx="2530137" cy="13612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ea typeface="Calibri"/>
                <a:cs typeface="Calibri"/>
              </a:rPr>
              <a:t>PARTECIPAZIONE</a:t>
            </a:r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E67E032F-3C85-DF58-8C05-D81F5F7CEBD6}"/>
              </a:ext>
            </a:extLst>
          </p:cNvPr>
          <p:cNvSpPr/>
          <p:nvPr/>
        </p:nvSpPr>
        <p:spPr>
          <a:xfrm>
            <a:off x="3188562" y="4453629"/>
            <a:ext cx="2811260" cy="13612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ea typeface="Calibri"/>
                <a:cs typeface="Calibri"/>
              </a:rPr>
              <a:t>COORDINAMENTO</a:t>
            </a:r>
          </a:p>
        </p:txBody>
      </p:sp>
    </p:spTree>
    <p:extLst>
      <p:ext uri="{BB962C8B-B14F-4D97-AF65-F5344CB8AC3E}">
        <p14:creationId xmlns:p14="http://schemas.microsoft.com/office/powerpoint/2010/main" val="36477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30F545-5537-BDEB-572C-5370E155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30" y="379921"/>
            <a:ext cx="7087711" cy="1325563"/>
          </a:xfrm>
        </p:spPr>
        <p:txBody>
          <a:bodyPr/>
          <a:lstStyle/>
          <a:p>
            <a:pPr algn="ctr"/>
            <a:r>
              <a:rPr lang="it-IT" sz="2800" b="1" i="1" dirty="0" smtClean="0">
                <a:solidFill>
                  <a:srgbClr val="0070C0"/>
                </a:solidFill>
                <a:latin typeface="Calibri"/>
                <a:ea typeface="Calibri"/>
                <a:cs typeface="Calibri Light"/>
              </a:rPr>
              <a:t>Partnership </a:t>
            </a:r>
            <a:r>
              <a:rPr lang="it-IT" sz="2800" b="1" i="1" dirty="0">
                <a:solidFill>
                  <a:srgbClr val="0070C0"/>
                </a:solidFill>
                <a:latin typeface="Calibri"/>
                <a:ea typeface="Calibri"/>
                <a:cs typeface="Calibri Light"/>
              </a:rPr>
              <a:t>AICS-MASE</a:t>
            </a:r>
            <a:r>
              <a:rPr lang="it-IT" sz="2400" i="1" dirty="0">
                <a:latin typeface="Calibri"/>
                <a:cs typeface="Calibri Light"/>
              </a:rPr>
              <a:t/>
            </a:r>
            <a:br>
              <a:rPr lang="it-IT" sz="2400" i="1" dirty="0">
                <a:latin typeface="Calibri"/>
                <a:cs typeface="Calibri Light"/>
              </a:rPr>
            </a:br>
            <a:r>
              <a:rPr lang="it-IT" sz="2400" i="1" dirty="0">
                <a:solidFill>
                  <a:srgbClr val="0070C0"/>
                </a:solidFill>
                <a:latin typeface="Calibri"/>
                <a:ea typeface="Calibri"/>
                <a:cs typeface="Calibri Light"/>
              </a:rPr>
              <a:t>2020-2024</a:t>
            </a:r>
            <a:endParaRPr lang="en-US" sz="2400" i="1" dirty="0">
              <a:solidFill>
                <a:srgbClr val="0070C0"/>
              </a:solidFill>
              <a:latin typeface="Calibri"/>
              <a:ea typeface="Calibri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A6B38E-F20F-D5E9-ABCF-DAB084BA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0" y="2017974"/>
            <a:ext cx="7960680" cy="3347128"/>
          </a:xfrm>
        </p:spPr>
        <p:txBody>
          <a:bodyPr/>
          <a:lstStyle/>
          <a:p>
            <a:pPr marL="0" indent="0">
              <a:buNone/>
            </a:pPr>
            <a:endParaRPr lang="it-IT" sz="1600" b="1" dirty="0" smtClean="0">
              <a:cs typeface="Times New Roman"/>
            </a:endParaRPr>
          </a:p>
          <a:p>
            <a:pPr marL="0" indent="0">
              <a:buNone/>
            </a:pPr>
            <a:r>
              <a:rPr lang="it-IT" sz="1600" b="1" dirty="0" smtClean="0">
                <a:cs typeface="Times New Roman"/>
              </a:rPr>
              <a:t>2020</a:t>
            </a:r>
            <a:r>
              <a:rPr lang="it-IT" sz="1600" dirty="0">
                <a:cs typeface="Times New Roman"/>
              </a:rPr>
              <a:t>  Inizio collaborazione sui temi dell' Educazione alla Cittadinanza Globale e Sviluppo Sostenibile</a:t>
            </a:r>
            <a:endParaRPr lang="it-IT" sz="16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1600" b="1" dirty="0">
                <a:cs typeface="Calibri"/>
              </a:rPr>
              <a:t>2021 </a:t>
            </a:r>
            <a:r>
              <a:rPr lang="it-IT" sz="1600" dirty="0">
                <a:cs typeface="Calibri"/>
              </a:rPr>
              <a:t> coinvolgimento </a:t>
            </a:r>
            <a:r>
              <a:rPr lang="it-IT" sz="1600" dirty="0" smtClean="0">
                <a:cs typeface="Calibri"/>
              </a:rPr>
              <a:t>del MASE </a:t>
            </a:r>
            <a:r>
              <a:rPr lang="it-IT" sz="1600" dirty="0">
                <a:cs typeface="Calibri"/>
              </a:rPr>
              <a:t>al </a:t>
            </a:r>
            <a:r>
              <a:rPr lang="it-IT" sz="1600" dirty="0">
                <a:solidFill>
                  <a:srgbClr val="FF0000"/>
                </a:solidFill>
                <a:cs typeface="Calibri"/>
              </a:rPr>
              <a:t>Tavolo </a:t>
            </a:r>
            <a:r>
              <a:rPr lang="it-IT" sz="1600" dirty="0" smtClean="0">
                <a:solidFill>
                  <a:srgbClr val="FF0000"/>
                </a:solidFill>
                <a:cs typeface="Calibri"/>
              </a:rPr>
              <a:t>Multi-Attore </a:t>
            </a:r>
            <a:r>
              <a:rPr lang="it-IT" sz="1600" dirty="0">
                <a:solidFill>
                  <a:srgbClr val="FF0000"/>
                </a:solidFill>
                <a:cs typeface="Calibri"/>
              </a:rPr>
              <a:t>ECG </a:t>
            </a:r>
            <a:endParaRPr lang="it-IT" sz="16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1600" b="1" dirty="0">
                <a:cs typeface="Calibri"/>
              </a:rPr>
              <a:t>2022</a:t>
            </a:r>
            <a:r>
              <a:rPr lang="it-IT" sz="1600" dirty="0">
                <a:cs typeface="Calibri"/>
              </a:rPr>
              <a:t>  coinvolgimento rappresentante </a:t>
            </a:r>
            <a:r>
              <a:rPr lang="it-IT" sz="1600" dirty="0" smtClean="0">
                <a:cs typeface="Calibri"/>
              </a:rPr>
              <a:t>del MASE </a:t>
            </a:r>
            <a:r>
              <a:rPr lang="it-IT" sz="1600" dirty="0">
                <a:cs typeface="Calibri"/>
              </a:rPr>
              <a:t>ai lavori della </a:t>
            </a:r>
            <a:r>
              <a:rPr lang="it-IT" sz="1600" dirty="0">
                <a:solidFill>
                  <a:srgbClr val="FF0000"/>
                </a:solidFill>
                <a:cs typeface="Calibri"/>
              </a:rPr>
              <a:t>Commissione di </a:t>
            </a:r>
            <a:r>
              <a:rPr lang="it-IT" sz="1600" dirty="0" smtClean="0">
                <a:solidFill>
                  <a:srgbClr val="FF0000"/>
                </a:solidFill>
                <a:cs typeface="Calibri"/>
              </a:rPr>
              <a:t>valutazione- Bando </a:t>
            </a:r>
            <a:r>
              <a:rPr lang="it-IT" sz="1600" dirty="0">
                <a:solidFill>
                  <a:srgbClr val="FF0000"/>
                </a:solidFill>
                <a:cs typeface="Calibri"/>
              </a:rPr>
              <a:t>AICS dedicato all' ECG.</a:t>
            </a:r>
            <a:r>
              <a:rPr lang="it-IT" sz="1600" dirty="0">
                <a:cs typeface="Calibri"/>
              </a:rPr>
              <a:t> </a:t>
            </a:r>
            <a:endParaRPr lang="it-IT" sz="16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1600" b="1" dirty="0">
                <a:cs typeface="Calibri"/>
              </a:rPr>
              <a:t>2022 </a:t>
            </a:r>
            <a:r>
              <a:rPr lang="it-IT" sz="1600" dirty="0">
                <a:cs typeface="Calibri"/>
              </a:rPr>
              <a:t>coinvolgimento </a:t>
            </a:r>
            <a:r>
              <a:rPr lang="it-IT" sz="1600" dirty="0">
                <a:solidFill>
                  <a:srgbClr val="000000"/>
                </a:solidFill>
                <a:cs typeface="Calibri"/>
              </a:rPr>
              <a:t>di </a:t>
            </a:r>
            <a:r>
              <a:rPr lang="it-IT" sz="1600" dirty="0">
                <a:cs typeface="Calibri"/>
              </a:rPr>
              <a:t>AICS nel processo di </a:t>
            </a:r>
            <a:r>
              <a:rPr lang="it-IT" sz="1600" dirty="0">
                <a:solidFill>
                  <a:srgbClr val="FF0000"/>
                </a:solidFill>
                <a:cs typeface="Calibri"/>
              </a:rPr>
              <a:t>revisione della Strategia Nazionale per lo Sviluppo Sostenibile       </a:t>
            </a:r>
            <a:endParaRPr lang="it-IT" sz="16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1600" b="1" dirty="0">
                <a:cs typeface="Calibri"/>
              </a:rPr>
              <a:t>2023</a:t>
            </a:r>
            <a:r>
              <a:rPr lang="it-IT" sz="1600" dirty="0">
                <a:cs typeface="Calibri"/>
              </a:rPr>
              <a:t>  </a:t>
            </a:r>
            <a:r>
              <a:rPr lang="it-IT" sz="1600" dirty="0">
                <a:solidFill>
                  <a:srgbClr val="FF0000"/>
                </a:solidFill>
                <a:cs typeface="Calibri"/>
              </a:rPr>
              <a:t>ACCORDO AICS-MASE</a:t>
            </a:r>
            <a:r>
              <a:rPr lang="it-IT" sz="1600" dirty="0">
                <a:cs typeface="Calibri"/>
              </a:rPr>
              <a:t> (siglato 21.12.2023)</a:t>
            </a:r>
            <a:endParaRPr lang="it-IT" sz="1600" dirty="0">
              <a:ea typeface="Calibri"/>
              <a:cs typeface="Calibri"/>
            </a:endParaRPr>
          </a:p>
          <a:p>
            <a:endParaRPr lang="it-IT" sz="18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17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1251" y="366290"/>
            <a:ext cx="7840047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it-IT" sz="2400" i="1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it-IT" sz="2400" i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Alcune delle tappe </a:t>
            </a:r>
            <a:r>
              <a:rPr lang="it-IT" sz="2400" i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fondame</a:t>
            </a:r>
            <a:r>
              <a:rPr lang="it-IT" sz="24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ntali </a:t>
            </a:r>
            <a:r>
              <a:rPr lang="it-IT" sz="24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delle </a:t>
            </a:r>
            <a:r>
              <a:rPr lang="it-IT" sz="24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Attività </a:t>
            </a:r>
            <a:r>
              <a:rPr lang="it-IT" sz="24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AICS</a:t>
            </a:r>
            <a:r>
              <a:rPr lang="it-IT" sz="28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 </a:t>
            </a:r>
            <a:endParaRPr lang="en-US" sz="2800" dirty="0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DDB75-3820-CC5A-799A-5BF59C1C8125}"/>
              </a:ext>
            </a:extLst>
          </p:cNvPr>
          <p:cNvSpPr txBox="1"/>
          <p:nvPr/>
        </p:nvSpPr>
        <p:spPr>
          <a:xfrm>
            <a:off x="509453" y="1492898"/>
            <a:ext cx="8214670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atin typeface="Calibri"/>
                <a:ea typeface="Calibri"/>
                <a:cs typeface="Calibri"/>
              </a:rPr>
              <a:t>Giugno </a:t>
            </a:r>
            <a:r>
              <a:rPr lang="en-US" b="1" dirty="0">
                <a:latin typeface="Calibri"/>
                <a:ea typeface="Calibri"/>
                <a:cs typeface="Calibri"/>
              </a:rPr>
              <a:t>2020: </a:t>
            </a:r>
            <a:r>
              <a:rPr lang="en-US" dirty="0">
                <a:latin typeface="Calibri"/>
                <a:ea typeface="Calibri"/>
                <a:cs typeface="Calibri"/>
              </a:rPr>
              <a:t>Approvazione CICS "Strategia </a:t>
            </a:r>
            <a:r>
              <a:rPr lang="en-US" dirty="0" err="1">
                <a:latin typeface="Calibri"/>
                <a:ea typeface="Calibri"/>
                <a:cs typeface="Calibri"/>
              </a:rPr>
              <a:t>italiana</a:t>
            </a:r>
            <a:r>
              <a:rPr lang="en-US" dirty="0">
                <a:latin typeface="Calibri"/>
                <a:ea typeface="Calibri"/>
                <a:cs typeface="Calibri"/>
              </a:rPr>
              <a:t> per </a:t>
            </a:r>
            <a:r>
              <a:rPr lang="en-US" dirty="0" err="1">
                <a:latin typeface="Calibri"/>
                <a:ea typeface="Calibri"/>
                <a:cs typeface="Calibri"/>
              </a:rPr>
              <a:t>l'ECG</a:t>
            </a:r>
            <a:r>
              <a:rPr lang="en-US" dirty="0">
                <a:latin typeface="Calibri"/>
                <a:ea typeface="Calibri"/>
                <a:cs typeface="Calibri"/>
              </a:rPr>
              <a:t>" </a:t>
            </a: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Calibri"/>
                <a:ea typeface="Calibri"/>
                <a:cs typeface="Calibri"/>
              </a:rPr>
              <a:t>Maggio </a:t>
            </a:r>
            <a:r>
              <a:rPr lang="en-US" b="1" dirty="0">
                <a:latin typeface="Calibri"/>
                <a:ea typeface="Calibri"/>
                <a:cs typeface="Calibri"/>
              </a:rPr>
              <a:t>2021: </a:t>
            </a:r>
            <a:r>
              <a:rPr lang="en-US" dirty="0" err="1">
                <a:latin typeface="Calibri"/>
                <a:ea typeface="Calibri"/>
                <a:cs typeface="Calibri"/>
              </a:rPr>
              <a:t>istituzione</a:t>
            </a:r>
            <a:r>
              <a:rPr lang="en-US" dirty="0">
                <a:latin typeface="Calibri"/>
                <a:ea typeface="Calibri"/>
                <a:cs typeface="Calibri"/>
              </a:rPr>
              <a:t> del Tavolo </a:t>
            </a:r>
            <a:r>
              <a:rPr lang="en-US" dirty="0" smtClean="0">
                <a:latin typeface="Calibri"/>
                <a:ea typeface="Calibri"/>
                <a:cs typeface="Calibri"/>
              </a:rPr>
              <a:t>Multi-</a:t>
            </a:r>
            <a:r>
              <a:rPr lang="en-US" dirty="0" err="1" smtClean="0">
                <a:latin typeface="Calibri"/>
                <a:ea typeface="Calibri"/>
                <a:cs typeface="Calibri"/>
              </a:rPr>
              <a:t>Attore</a:t>
            </a:r>
            <a:r>
              <a:rPr lang="en-US" dirty="0" smtClean="0">
                <a:latin typeface="Calibri"/>
                <a:ea typeface="Calibri"/>
                <a:cs typeface="Calibri"/>
              </a:rPr>
              <a:t> </a:t>
            </a:r>
            <a:r>
              <a:rPr lang="en-US" dirty="0">
                <a:latin typeface="Calibri"/>
                <a:ea typeface="Calibri"/>
                <a:cs typeface="Calibri"/>
              </a:rPr>
              <a:t>ECG, </a:t>
            </a:r>
            <a:r>
              <a:rPr lang="en-US" dirty="0" err="1">
                <a:latin typeface="Calibri"/>
                <a:ea typeface="Calibri"/>
                <a:cs typeface="Calibri"/>
              </a:rPr>
              <a:t>coordinato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dall'AICS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 smtClean="0">
                <a:latin typeface="Calibri"/>
                <a:ea typeface="Calibri"/>
                <a:cs typeface="Calibri"/>
              </a:rPr>
              <a:t>     </a:t>
            </a:r>
            <a:r>
              <a:rPr lang="en-US" dirty="0" err="1" smtClean="0">
                <a:latin typeface="Calibri"/>
                <a:ea typeface="Calibri"/>
                <a:cs typeface="Calibri"/>
              </a:rPr>
              <a:t>elaborazione</a:t>
            </a:r>
            <a:r>
              <a:rPr lang="en-US" dirty="0">
                <a:latin typeface="Calibri"/>
                <a:ea typeface="Calibri"/>
                <a:cs typeface="Calibri"/>
              </a:rPr>
              <a:t> del Piano di </a:t>
            </a:r>
            <a:r>
              <a:rPr lang="en-US" dirty="0" err="1">
                <a:latin typeface="Calibri"/>
                <a:ea typeface="Calibri"/>
                <a:cs typeface="Calibri"/>
              </a:rPr>
              <a:t>Azione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ea typeface="Calibri"/>
                <a:cs typeface="Calibri"/>
              </a:rPr>
              <a:t>Nazionale</a:t>
            </a:r>
            <a:r>
              <a:rPr lang="en-US" dirty="0" smtClean="0">
                <a:latin typeface="Calibri"/>
                <a:ea typeface="Calibri"/>
                <a:cs typeface="Calibri"/>
              </a:rPr>
              <a:t> ECG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 dirty="0"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Calibri"/>
                <a:ea typeface="Calibri"/>
                <a:cs typeface="Calibri"/>
              </a:rPr>
              <a:t>Bando </a:t>
            </a:r>
            <a:r>
              <a:rPr lang="en-US" b="1" dirty="0">
                <a:latin typeface="Calibri"/>
                <a:ea typeface="Calibri"/>
                <a:cs typeface="Calibri"/>
              </a:rPr>
              <a:t>ECG 2021</a:t>
            </a:r>
            <a:r>
              <a:rPr lang="en-US" dirty="0">
                <a:latin typeface="Calibri"/>
                <a:ea typeface="Calibri"/>
                <a:cs typeface="Calibri"/>
              </a:rPr>
              <a:t>, approvazione graduatoria a luglio 2022 e </a:t>
            </a:r>
            <a:r>
              <a:rPr lang="en-US" dirty="0" err="1">
                <a:latin typeface="Calibri"/>
                <a:ea typeface="Calibri"/>
                <a:cs typeface="Calibri"/>
              </a:rPr>
              <a:t>avvio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dei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progetti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smtClean="0">
                <a:latin typeface="Calibri"/>
                <a:ea typeface="Calibri"/>
                <a:cs typeface="Calibri"/>
              </a:rPr>
              <a:t>nel2023</a:t>
            </a:r>
            <a:r>
              <a:rPr lang="en-US" dirty="0">
                <a:latin typeface="Calibri"/>
                <a:ea typeface="Calibri"/>
                <a:cs typeface="Calibri"/>
              </a:rPr>
              <a:t>.  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 b="1" dirty="0"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b="1" dirty="0">
                <a:latin typeface="Calibri"/>
                <a:ea typeface="Calibri"/>
                <a:cs typeface="Calibri"/>
              </a:rPr>
              <a:t>Maggio 2022</a:t>
            </a:r>
            <a:r>
              <a:rPr lang="en-US" dirty="0">
                <a:latin typeface="Calibri"/>
                <a:ea typeface="Calibri"/>
                <a:cs typeface="Calibri"/>
              </a:rPr>
              <a:t> : </a:t>
            </a:r>
            <a:r>
              <a:rPr lang="en-US" dirty="0" err="1">
                <a:latin typeface="Calibri"/>
                <a:ea typeface="Calibri"/>
                <a:cs typeface="Calibri"/>
              </a:rPr>
              <a:t>finalizzazione</a:t>
            </a:r>
            <a:r>
              <a:rPr lang="en-US" dirty="0">
                <a:latin typeface="Calibri"/>
                <a:ea typeface="Calibri"/>
                <a:cs typeface="Calibri"/>
              </a:rPr>
              <a:t> PAN ECG, </a:t>
            </a:r>
            <a:r>
              <a:rPr lang="en-US" b="1" dirty="0">
                <a:latin typeface="Calibri"/>
                <a:ea typeface="Calibri"/>
                <a:cs typeface="Calibri"/>
              </a:rPr>
              <a:t>Giugno 2022 </a:t>
            </a:r>
            <a:r>
              <a:rPr lang="en-US" dirty="0" err="1">
                <a:latin typeface="Calibri"/>
                <a:ea typeface="Calibri"/>
                <a:cs typeface="Calibri"/>
              </a:rPr>
              <a:t>presentazione</a:t>
            </a:r>
            <a:r>
              <a:rPr lang="en-US" dirty="0">
                <a:latin typeface="Calibri"/>
                <a:ea typeface="Calibri"/>
                <a:cs typeface="Calibri"/>
              </a:rPr>
              <a:t> a COOPERA  del </a:t>
            </a:r>
            <a:r>
              <a:rPr lang="en-US" dirty="0" err="1">
                <a:latin typeface="Calibri"/>
                <a:ea typeface="Calibri"/>
                <a:cs typeface="Calibri"/>
              </a:rPr>
              <a:t>lavoro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svolto</a:t>
            </a:r>
            <a:r>
              <a:rPr lang="en-US" dirty="0">
                <a:latin typeface="Calibri"/>
                <a:ea typeface="Calibri"/>
                <a:cs typeface="Calibri"/>
              </a:rPr>
              <a:t> dal Tavolo ECG  </a:t>
            </a:r>
            <a:endParaRPr lang="en-US" b="1" dirty="0">
              <a:latin typeface="Calibri"/>
              <a:ea typeface="Calibri"/>
              <a:cs typeface="Calibri"/>
            </a:endParaRPr>
          </a:p>
          <a:p>
            <a:pPr marL="800100" lvl="1" indent="-342900">
              <a:buAutoNum type="arabicPeriod"/>
            </a:pPr>
            <a:endParaRPr lang="en-US" dirty="0"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Calibri"/>
                <a:ea typeface="Calibri"/>
                <a:cs typeface="Calibri"/>
              </a:rPr>
              <a:t>Partecipazione</a:t>
            </a:r>
            <a:r>
              <a:rPr lang="en-US" b="1" dirty="0" smtClean="0">
                <a:latin typeface="Calibri"/>
                <a:ea typeface="Calibri"/>
                <a:cs typeface="Calibri"/>
              </a:rPr>
              <a:t> </a:t>
            </a:r>
            <a:r>
              <a:rPr lang="en-US" b="1" i="1" dirty="0" smtClean="0">
                <a:latin typeface="Calibri"/>
                <a:ea typeface="Calibri"/>
                <a:cs typeface="Calibri"/>
              </a:rPr>
              <a:t>Roundtable</a:t>
            </a:r>
            <a:r>
              <a:rPr lang="en-US" b="1" dirty="0" smtClean="0">
                <a:latin typeface="Calibri"/>
                <a:ea typeface="Calibri"/>
                <a:cs typeface="Calibri"/>
              </a:rPr>
              <a:t> </a:t>
            </a:r>
            <a:r>
              <a:rPr lang="en-US" dirty="0" smtClean="0">
                <a:latin typeface="Calibri"/>
                <a:ea typeface="Calibri"/>
                <a:cs typeface="Calibri"/>
              </a:rPr>
              <a:t>coordinate </a:t>
            </a:r>
            <a:r>
              <a:rPr lang="en-US" dirty="0">
                <a:latin typeface="Calibri"/>
                <a:ea typeface="Calibri"/>
                <a:cs typeface="Calibri"/>
              </a:rPr>
              <a:t>dal </a:t>
            </a:r>
            <a:r>
              <a:rPr lang="en-US" b="1" dirty="0">
                <a:latin typeface="Calibri"/>
                <a:ea typeface="Calibri"/>
                <a:cs typeface="Calibri"/>
              </a:rPr>
              <a:t>Global Education Network Europe </a:t>
            </a:r>
            <a:r>
              <a:rPr lang="en-US" b="1" dirty="0" smtClean="0">
                <a:latin typeface="Calibri"/>
                <a:ea typeface="Calibri"/>
                <a:cs typeface="Calibri"/>
              </a:rPr>
              <a:t>(</a:t>
            </a:r>
            <a:r>
              <a:rPr lang="en-US" b="1" dirty="0">
                <a:latin typeface="Calibri"/>
                <a:ea typeface="Calibri"/>
                <a:cs typeface="Calibri"/>
              </a:rPr>
              <a:t>GENE)</a:t>
            </a:r>
            <a:endParaRPr lang="en-US" b="1" dirty="0">
              <a:ea typeface="Calibri"/>
              <a:cs typeface="Calibri"/>
            </a:endParaRPr>
          </a:p>
          <a:p>
            <a:endParaRPr lang="en-US" b="1" dirty="0">
              <a:latin typeface="Calibri"/>
              <a:ea typeface="Calibri"/>
              <a:cs typeface="Calibri"/>
            </a:endParaRPr>
          </a:p>
          <a:p>
            <a:r>
              <a:rPr lang="en-US" b="1" dirty="0">
                <a:latin typeface="Calibri"/>
                <a:ea typeface="Calibri"/>
                <a:cs typeface="Calibri"/>
              </a:rPr>
              <a:t>6.   Ottobre 2022 (European Congress in Dublin)  </a:t>
            </a:r>
            <a:r>
              <a:rPr lang="en-US" dirty="0" err="1">
                <a:latin typeface="Calibri"/>
                <a:ea typeface="Calibri"/>
                <a:cs typeface="Calibri"/>
              </a:rPr>
              <a:t>adozione</a:t>
            </a:r>
            <a:r>
              <a:rPr lang="en-US" dirty="0">
                <a:latin typeface="Calibri"/>
                <a:ea typeface="Calibri"/>
                <a:cs typeface="Calibri"/>
              </a:rPr>
              <a:t> del </a:t>
            </a:r>
            <a:r>
              <a:rPr lang="en-US" dirty="0" err="1" smtClean="0">
                <a:latin typeface="Calibri"/>
                <a:ea typeface="Calibri"/>
                <a:cs typeface="Calibri"/>
              </a:rPr>
              <a:t>documento</a:t>
            </a:r>
            <a:r>
              <a:rPr lang="en-US" dirty="0" smtClean="0">
                <a:latin typeface="Calibri"/>
                <a:ea typeface="Calibri"/>
                <a:cs typeface="Calibri"/>
              </a:rPr>
              <a:t> </a:t>
            </a:r>
            <a:r>
              <a:rPr lang="en-US" i="1" dirty="0">
                <a:latin typeface="Calibri"/>
                <a:ea typeface="Calibri"/>
                <a:cs typeface="Calibri"/>
              </a:rPr>
              <a:t>The </a:t>
            </a:r>
            <a:r>
              <a:rPr lang="en-US" i="1" dirty="0" smtClean="0">
                <a:latin typeface="Calibri"/>
                <a:ea typeface="Calibri"/>
                <a:cs typeface="Calibri"/>
              </a:rPr>
              <a:t>                                     New</a:t>
            </a:r>
            <a:r>
              <a:rPr lang="en-US" i="1" dirty="0">
                <a:latin typeface="Calibri"/>
                <a:ea typeface="Calibri"/>
                <a:cs typeface="Calibri"/>
              </a:rPr>
              <a:t> </a:t>
            </a:r>
            <a:r>
              <a:rPr lang="en-US" i="1" dirty="0" smtClean="0">
                <a:latin typeface="Calibri"/>
                <a:ea typeface="Calibri"/>
                <a:cs typeface="Calibri"/>
              </a:rPr>
              <a:t>European </a:t>
            </a:r>
            <a:r>
              <a:rPr lang="en-US" i="1" dirty="0">
                <a:latin typeface="Calibri"/>
                <a:ea typeface="Calibri"/>
                <a:cs typeface="Calibri"/>
              </a:rPr>
              <a:t>Declaration on Global Education to 2050 </a:t>
            </a:r>
            <a:endParaRPr lang="en-US" i="1" dirty="0" smtClean="0">
              <a:latin typeface="Calibri"/>
              <a:ea typeface="Calibri"/>
              <a:cs typeface="Calibri"/>
            </a:endParaRPr>
          </a:p>
          <a:p>
            <a:endParaRPr lang="en-US" b="1" i="1" dirty="0">
              <a:latin typeface="Calibri"/>
              <a:ea typeface="Calibri"/>
              <a:cs typeface="Calibri"/>
            </a:endParaRPr>
          </a:p>
          <a:p>
            <a:pPr algn="ctr"/>
            <a:endParaRPr lang="en-US" b="1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E3D0ED-085D-0A92-B22B-B516FA32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32" y="618691"/>
            <a:ext cx="7886700" cy="975837"/>
          </a:xfrm>
        </p:spPr>
        <p:txBody>
          <a:bodyPr/>
          <a:lstStyle/>
          <a:p>
            <a:pPr algn="ctr"/>
            <a:r>
              <a:rPr lang="it-IT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Bando Educazione alla Cittadinanza Globale 2021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A10699-E7FF-876E-A9B4-FF57FD83D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19" y="1592826"/>
            <a:ext cx="8006303" cy="4005292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u="sng" dirty="0">
                <a:latin typeface="Calibri"/>
                <a:ea typeface="Calibri"/>
                <a:cs typeface="Calibri"/>
              </a:rPr>
              <a:t>Dotazione finanziaria</a:t>
            </a:r>
            <a:r>
              <a:rPr lang="it-IT" sz="2400" dirty="0">
                <a:latin typeface="Calibri"/>
                <a:ea typeface="Calibri"/>
                <a:cs typeface="Calibri"/>
              </a:rPr>
              <a:t>:  </a:t>
            </a:r>
            <a:r>
              <a:rPr lang="it-IT" sz="2400" b="1" dirty="0">
                <a:latin typeface="Calibri"/>
                <a:ea typeface="Calibri"/>
                <a:cs typeface="Calibri"/>
              </a:rPr>
              <a:t>20 milioni €</a:t>
            </a:r>
            <a:r>
              <a:rPr lang="it-IT" sz="2400" dirty="0">
                <a:latin typeface="Calibri"/>
                <a:ea typeface="Calibri"/>
                <a:cs typeface="Calibri"/>
              </a:rPr>
              <a:t> , di cui 7milioni  Lotto Enti Territoriali e  13 milioni Lotto OSC)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it-IT" sz="2400" u="sng" dirty="0" smtClean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2400" u="sng" dirty="0" smtClean="0">
                <a:latin typeface="Calibri"/>
                <a:ea typeface="Calibri"/>
                <a:cs typeface="Calibri"/>
              </a:rPr>
              <a:t>Ambiti </a:t>
            </a:r>
            <a:r>
              <a:rPr lang="it-IT" sz="2400" u="sng" dirty="0">
                <a:latin typeface="Calibri"/>
                <a:ea typeface="Calibri"/>
                <a:cs typeface="Calibri"/>
              </a:rPr>
              <a:t>d’intervento</a:t>
            </a:r>
            <a:r>
              <a:rPr lang="it-IT" sz="2400" dirty="0" smtClean="0">
                <a:latin typeface="Calibri"/>
                <a:ea typeface="Calibri"/>
                <a:cs typeface="Calibri"/>
              </a:rPr>
              <a:t>:</a:t>
            </a:r>
            <a:endParaRPr lang="it-IT" sz="1600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it-IT" sz="1600" i="1" u="none" strike="noStrike" baseline="0" dirty="0">
                <a:latin typeface="Calibri"/>
                <a:ea typeface="Calibri"/>
                <a:cs typeface="Calibri"/>
              </a:rPr>
              <a:t>a) Rafforzare la </a:t>
            </a:r>
            <a:r>
              <a:rPr lang="it-IT" sz="1600" i="1" u="none" strike="noStrike" baseline="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conoscenza degli </a:t>
            </a:r>
            <a:r>
              <a:rPr lang="it-IT" sz="1600" b="1" i="1" u="none" strike="noStrike" baseline="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OSS</a:t>
            </a:r>
            <a:r>
              <a:rPr lang="it-IT" sz="1600" i="1" u="none" strike="noStrike" baseline="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dell’</a:t>
            </a:r>
            <a:r>
              <a:rPr lang="it-IT" sz="1600" b="1" i="1" u="none" strike="noStrike" baseline="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Agenda 2030 </a:t>
            </a:r>
            <a:r>
              <a:rPr lang="it-IT" sz="1600" i="1" u="none" strike="noStrike" baseline="0" dirty="0">
                <a:latin typeface="Calibri"/>
                <a:ea typeface="Calibri"/>
                <a:cs typeface="Calibri"/>
              </a:rPr>
              <a:t>e la sua implementazione, oltre a sensibilizzare sui temi della solidarietà internazionale.</a:t>
            </a:r>
            <a:endParaRPr lang="it-IT" sz="1600" b="1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it-IT" sz="1600" i="1" u="none" strike="noStrike" baseline="0" dirty="0">
                <a:latin typeface="Calibri"/>
                <a:ea typeface="Calibri"/>
                <a:cs typeface="Calibri"/>
              </a:rPr>
              <a:t>b) Promuovere, azioni, comportamenti e forme di partecipazione attiva volti alla </a:t>
            </a:r>
            <a:r>
              <a:rPr lang="it-IT" sz="1600" b="1" i="1" u="none" strike="noStrike" baseline="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tutela dell’ambiente</a:t>
            </a:r>
            <a:r>
              <a:rPr lang="it-IT" sz="1600" i="1" u="none" strike="noStrike" baseline="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, alla </a:t>
            </a:r>
            <a:r>
              <a:rPr lang="it-IT" sz="1600" b="1" i="1" u="none" strike="noStrike" baseline="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lotta ai cambiamenti climatici </a:t>
            </a:r>
            <a:r>
              <a:rPr lang="it-IT" sz="1600" i="1" u="none" strike="noStrike" baseline="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e alla </a:t>
            </a:r>
            <a:r>
              <a:rPr lang="it-IT" sz="1600" b="1" i="1" u="none" strike="noStrike" baseline="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mitigazione dell’impatto antropico sull’ambiente naturale</a:t>
            </a:r>
            <a:r>
              <a:rPr lang="it-IT" sz="1600" i="1" u="none" strike="noStrike" baseline="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.</a:t>
            </a:r>
            <a:endParaRPr lang="it-IT" sz="1600" b="1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it-IT" sz="1600" i="1" u="none" strike="noStrike" baseline="0" dirty="0">
                <a:latin typeface="Calibri"/>
                <a:ea typeface="Calibri"/>
                <a:cs typeface="Calibri"/>
              </a:rPr>
              <a:t>c) Contribuire a </a:t>
            </a:r>
            <a:r>
              <a:rPr lang="it-IT" sz="1600" b="1" i="1" u="none" strike="noStrike" baseline="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contrastare fenomeni di odio, intolleranza e discriminazione </a:t>
            </a:r>
            <a:r>
              <a:rPr lang="it-IT" sz="1600" i="1" u="none" strike="noStrike" baseline="0" dirty="0">
                <a:latin typeface="Calibri"/>
                <a:ea typeface="Calibri"/>
                <a:cs typeface="Calibri"/>
              </a:rPr>
              <a:t>valorizzando la diversità in ogni sua accezione e promuovendo l’interazione culturale, sociale ed economica, al fine di favorire il consolidarsi di una </a:t>
            </a:r>
            <a:r>
              <a:rPr lang="it-IT" sz="1600" b="1" i="1" u="none" strike="noStrike" baseline="0" dirty="0">
                <a:latin typeface="Calibri"/>
                <a:ea typeface="Calibri"/>
                <a:cs typeface="Calibri"/>
              </a:rPr>
              <a:t>società inclusiva.</a:t>
            </a:r>
            <a:endParaRPr lang="it-IT" sz="1600" b="1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1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78A202DF-2595-CC49-80DC-46B1180A0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877"/>
            <a:ext cx="9012115" cy="58544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15820" y="2286757"/>
            <a:ext cx="1955214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800" b="1" i="1" dirty="0">
                <a:solidFill>
                  <a:srgbClr val="0070C0"/>
                </a:solidFill>
                <a:latin typeface="Calibri"/>
                <a:cs typeface="Calibri"/>
              </a:rPr>
              <a:t>Progetti Bando ECG 2021 </a:t>
            </a:r>
            <a:endParaRPr lang="it-IT" sz="2000" b="1" i="1" dirty="0">
              <a:solidFill>
                <a:srgbClr val="0070C0"/>
              </a:solidFill>
              <a:cs typeface="Calibri"/>
            </a:endParaRPr>
          </a:p>
          <a:p>
            <a:pPr algn="ctr"/>
            <a:endParaRPr lang="it-IT" i="1">
              <a:latin typeface="Calibri"/>
              <a:cs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DC2496-8629-4ABF-2D33-6327679CCD34}"/>
              </a:ext>
            </a:extLst>
          </p:cNvPr>
          <p:cNvSpPr txBox="1"/>
          <p:nvPr/>
        </p:nvSpPr>
        <p:spPr>
          <a:xfrm>
            <a:off x="5722374" y="1166024"/>
            <a:ext cx="3106994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>
                <a:latin typeface="Calibri"/>
                <a:cs typeface="Calibri"/>
              </a:rPr>
              <a:t>Sono stati </a:t>
            </a:r>
            <a:r>
              <a:rPr lang="it-IT" b="1">
                <a:latin typeface="Calibri"/>
                <a:cs typeface="Calibri"/>
              </a:rPr>
              <a:t>finanziati 33 progetti</a:t>
            </a:r>
            <a:r>
              <a:rPr lang="it-IT">
                <a:latin typeface="Calibri"/>
                <a:cs typeface="Calibri"/>
              </a:rPr>
              <a:t> (25 promossi da OSC; 8 da Enti Territoriali) con il coinvolgimento di </a:t>
            </a:r>
            <a:r>
              <a:rPr lang="it-IT" b="1">
                <a:latin typeface="Calibri"/>
                <a:cs typeface="Calibri"/>
              </a:rPr>
              <a:t>più 180.000 studenti </a:t>
            </a:r>
            <a:r>
              <a:rPr lang="it-IT">
                <a:latin typeface="Calibri"/>
                <a:cs typeface="Calibri"/>
              </a:rPr>
              <a:t>e </a:t>
            </a:r>
            <a:r>
              <a:rPr lang="it-IT" b="1">
                <a:latin typeface="Calibri"/>
                <a:cs typeface="Calibri"/>
              </a:rPr>
              <a:t>20.000 docenti</a:t>
            </a:r>
            <a:r>
              <a:rPr lang="it-IT">
                <a:latin typeface="Calibri"/>
                <a:cs typeface="Calibri"/>
              </a:rPr>
              <a:t> di Scuole di ogni ordine e grado.</a:t>
            </a:r>
            <a:r>
              <a:rPr lang="it-IT" dirty="0"/>
              <a:t/>
            </a:r>
            <a:br>
              <a:rPr lang="it-IT" dirty="0"/>
            </a:br>
            <a:endParaRPr lang="it-IT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1878</Words>
  <Application>Microsoft Office PowerPoint</Application>
  <PresentationFormat>Presentazione su schermo (4:3)</PresentationFormat>
  <Paragraphs>155</Paragraphs>
  <Slides>15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Times New Roman</vt:lpstr>
      <vt:lpstr>Tema di Office</vt:lpstr>
      <vt:lpstr>1_Tema di Office</vt:lpstr>
      <vt:lpstr>Le Istituzioni per l’Educazione alla Cittadinanza Globale: processi e sinergie</vt:lpstr>
      <vt:lpstr>Presentazione standard di PowerPoint</vt:lpstr>
      <vt:lpstr>Presentazione standard di PowerPoint</vt:lpstr>
      <vt:lpstr>Presentazione standard di PowerPoint</vt:lpstr>
      <vt:lpstr>Come realizzare  gli impegni presi  a livello internazionale e nazionale?</vt:lpstr>
      <vt:lpstr>Partnership AICS-MASE 2020-2024</vt:lpstr>
      <vt:lpstr>Presentazione standard di PowerPoint</vt:lpstr>
      <vt:lpstr>Bando Educazione alla Cittadinanza Globale 2021</vt:lpstr>
      <vt:lpstr>Presentazione standard di PowerPoint</vt:lpstr>
      <vt:lpstr>Presentazione standard di PowerPoint</vt:lpstr>
      <vt:lpstr>Esempio Progetto ECG </vt:lpstr>
      <vt:lpstr>Presentazione standard di PowerPoint</vt:lpstr>
      <vt:lpstr>Presentazione standard di PowerPoint</vt:lpstr>
      <vt:lpstr>DOCUMENTI DI INTERESSE</vt:lpstr>
      <vt:lpstr>   Grazie per l’attenzione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grazia.sgarra</cp:lastModifiedBy>
  <cp:revision>132</cp:revision>
  <cp:lastPrinted>2024-01-24T11:43:14Z</cp:lastPrinted>
  <dcterms:created xsi:type="dcterms:W3CDTF">2018-04-11T08:06:39Z</dcterms:created>
  <dcterms:modified xsi:type="dcterms:W3CDTF">2024-01-24T12:01:44Z</dcterms:modified>
</cp:coreProperties>
</file>